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46"/>
  </p:notesMasterIdLst>
  <p:sldIdLst>
    <p:sldId id="256" r:id="rId3"/>
    <p:sldId id="262" r:id="rId4"/>
    <p:sldId id="263" r:id="rId5"/>
    <p:sldId id="321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322" r:id="rId16"/>
    <p:sldId id="274" r:id="rId17"/>
    <p:sldId id="275" r:id="rId18"/>
    <p:sldId id="276" r:id="rId19"/>
    <p:sldId id="323" r:id="rId20"/>
    <p:sldId id="278" r:id="rId21"/>
    <p:sldId id="279" r:id="rId22"/>
    <p:sldId id="280" r:id="rId23"/>
    <p:sldId id="281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24" r:id="rId41"/>
    <p:sldId id="325" r:id="rId42"/>
    <p:sldId id="326" r:id="rId43"/>
    <p:sldId id="298" r:id="rId44"/>
    <p:sldId id="299" r:id="rId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66" autoAdjust="0"/>
  </p:normalViewPr>
  <p:slideViewPr>
    <p:cSldViewPr>
      <p:cViewPr varScale="1">
        <p:scale>
          <a:sx n="64" d="100"/>
          <a:sy n="64" d="100"/>
        </p:scale>
        <p:origin x="-994" y="-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C42F-4ADA-4FF5-BCE8-0A2D146A8E5B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025F3-F119-403E-BAD1-5A0550C6D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</a:t>
            </a:r>
            <a:r>
              <a:rPr lang="en-US" baseline="0" dirty="0"/>
              <a:t> normal? Normalized cross product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What is color? Spectrum reflected or emitted by materials’ structure and received by eyes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Illumination? Strength of photo flux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Depth? Relative distance to the point of view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Material?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Refractive index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Frame? Sensor size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correspondence. Understand the physical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32367" y="147320"/>
            <a:ext cx="387926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60890" y="3826764"/>
            <a:ext cx="3222218" cy="1186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429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688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098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980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271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639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0"/>
            <a:ext cx="2055812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0"/>
            <a:ext cx="60198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37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5613"/>
            <a:ext cx="7772400" cy="1600200"/>
          </a:xfrm>
        </p:spPr>
        <p:txBody>
          <a:bodyPr anchor="b"/>
          <a:lstStyle>
            <a:lvl1pPr algn="ctr">
              <a:defRPr sz="4000">
                <a:latin typeface="Times New Roman" pitchFamily="-11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3013"/>
            <a:ext cx="6400800" cy="914400"/>
          </a:xfrm>
        </p:spPr>
        <p:txBody>
          <a:bodyPr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6172200"/>
            <a:ext cx="9140825" cy="6858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286000" y="2284413"/>
            <a:ext cx="4570413" cy="0"/>
          </a:xfrm>
          <a:prstGeom prst="line">
            <a:avLst/>
          </a:prstGeom>
          <a:noFill/>
          <a:ln w="25400">
            <a:solidFill>
              <a:srgbClr val="9E7E38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  <p:pic>
        <p:nvPicPr>
          <p:cNvPr id="3082" name="Picture 10" descr="wf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2300" y="4191000"/>
            <a:ext cx="2819400" cy="1568450"/>
          </a:xfrm>
          <a:prstGeom prst="rect">
            <a:avLst/>
          </a:prstGeom>
          <a:noFill/>
        </p:spPr>
      </p:pic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169025"/>
            <a:ext cx="82296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600">
                <a:solidFill>
                  <a:schemeClr val="tx2"/>
                </a:solidFill>
              </a:defRPr>
            </a:lvl1pPr>
          </a:lstStyle>
          <a:p>
            <a:pPr algn="ctr" fontAlgn="base">
              <a:spcAft>
                <a:spcPct val="0"/>
              </a:spcAft>
            </a:pPr>
            <a:r>
              <a:rPr lang="en-US">
                <a:solidFill>
                  <a:srgbClr val="FFFDE8"/>
                </a:solidFill>
              </a:rPr>
              <a:t>LOCATION HERE | MAY 12, 2009</a:t>
            </a:r>
          </a:p>
        </p:txBody>
      </p:sp>
    </p:spTree>
    <p:extLst>
      <p:ext uri="{BB962C8B-B14F-4D97-AF65-F5344CB8AC3E}">
        <p14:creationId xmlns:p14="http://schemas.microsoft.com/office/powerpoint/2010/main" val="72366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95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26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30141"/>
            <a:ext cx="9144000" cy="26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9144000" y="0"/>
                </a:moveTo>
                <a:lnTo>
                  <a:pt x="0" y="0"/>
                </a:lnTo>
                <a:lnTo>
                  <a:pt x="0" y="501648"/>
                </a:lnTo>
                <a:lnTo>
                  <a:pt x="9144000" y="501648"/>
                </a:lnTo>
                <a:lnTo>
                  <a:pt x="9144000" y="0"/>
                </a:lnTo>
                <a:close/>
              </a:path>
            </a:pathLst>
          </a:custGeom>
          <a:solidFill>
            <a:srgbClr val="991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3993" y="0"/>
                </a:lnTo>
                <a:lnTo>
                  <a:pt x="9143993" y="501648"/>
                </a:lnTo>
                <a:lnTo>
                  <a:pt x="0" y="5016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2311" y="498157"/>
            <a:ext cx="655937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1362075"/>
            <a:ext cx="7815580" cy="4173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06830" y="6460633"/>
            <a:ext cx="838200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510019"/>
            <a:ext cx="890905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77940" y="6460633"/>
            <a:ext cx="308609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26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Subhead Goes Here</a:t>
            </a:r>
          </a:p>
          <a:p>
            <a:pPr lvl="0"/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0825" cy="9144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8813" y="0"/>
            <a:ext cx="54848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GOES HERE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2741613" cy="9144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  <p:pic>
        <p:nvPicPr>
          <p:cNvPr id="1032" name="Picture 8" descr="wfu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8600" y="228600"/>
            <a:ext cx="2293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47688" y="6400800"/>
            <a:ext cx="8043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1165225" indent="-5334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736725" indent="-4572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22320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7273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31845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36417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40989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45561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33458" y="1651952"/>
            <a:ext cx="4710342" cy="71045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596900">
              <a:lnSpc>
                <a:spcPts val="5200"/>
              </a:lnSpc>
              <a:spcBef>
                <a:spcPts val="340"/>
              </a:spcBef>
            </a:pPr>
            <a:r>
              <a:rPr sz="4400" dirty="0">
                <a:latin typeface="Carlito"/>
                <a:cs typeface="Carlito"/>
              </a:rPr>
              <a:t>Edge</a:t>
            </a:r>
            <a:r>
              <a:rPr sz="4400" spc="-65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Detection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0" y="2209800"/>
            <a:ext cx="990600" cy="990600"/>
            <a:chOff x="6096000" y="2209800"/>
            <a:chExt cx="990600" cy="990600"/>
          </a:xfrm>
        </p:grpSpPr>
        <p:sp>
          <p:nvSpPr>
            <p:cNvPr id="3" name="object 3"/>
            <p:cNvSpPr/>
            <p:nvPr/>
          </p:nvSpPr>
          <p:spPr>
            <a:xfrm>
              <a:off x="6096000" y="2209800"/>
              <a:ext cx="990599" cy="990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05587" y="2382405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0" y="308406"/>
                  </a:moveTo>
                  <a:lnTo>
                    <a:pt x="308406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43268" y="236220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90931" y="0"/>
                  </a:moveTo>
                  <a:lnTo>
                    <a:pt x="0" y="30314"/>
                  </a:lnTo>
                  <a:lnTo>
                    <a:pt x="60617" y="90932"/>
                  </a:lnTo>
                  <a:lnTo>
                    <a:pt x="9093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2667000"/>
              <a:ext cx="76200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6537" y="2716212"/>
              <a:ext cx="455930" cy="0"/>
            </a:xfrm>
            <a:custGeom>
              <a:avLst/>
              <a:gdLst/>
              <a:ahLst/>
              <a:cxnLst/>
              <a:rect l="l" t="t" r="r" b="b"/>
              <a:pathLst>
                <a:path w="455929">
                  <a:moveTo>
                    <a:pt x="0" y="0"/>
                  </a:moveTo>
                  <a:lnTo>
                    <a:pt x="45561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91350" y="267811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81774" y="2246312"/>
              <a:ext cx="0" cy="484505"/>
            </a:xfrm>
            <a:custGeom>
              <a:avLst/>
              <a:gdLst/>
              <a:ahLst/>
              <a:cxnLst/>
              <a:rect l="l" t="t" r="r" b="b"/>
              <a:pathLst>
                <a:path h="484505">
                  <a:moveTo>
                    <a:pt x="0" y="48418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43675" y="222091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83374" y="2627313"/>
              <a:ext cx="40005" cy="81280"/>
            </a:xfrm>
            <a:custGeom>
              <a:avLst/>
              <a:gdLst/>
              <a:ahLst/>
              <a:cxnLst/>
              <a:rect l="l" t="t" r="r" b="b"/>
              <a:pathLst>
                <a:path w="40004" h="81280">
                  <a:moveTo>
                    <a:pt x="28575" y="80962"/>
                  </a:moveTo>
                  <a:lnTo>
                    <a:pt x="33412" y="66525"/>
                  </a:lnTo>
                  <a:lnTo>
                    <a:pt x="37505" y="52387"/>
                  </a:lnTo>
                  <a:lnTo>
                    <a:pt x="39514" y="39439"/>
                  </a:lnTo>
                  <a:lnTo>
                    <a:pt x="38100" y="28574"/>
                  </a:lnTo>
                  <a:lnTo>
                    <a:pt x="32370" y="19868"/>
                  </a:lnTo>
                  <a:lnTo>
                    <a:pt x="23217" y="12501"/>
                  </a:lnTo>
                  <a:lnTo>
                    <a:pt x="11980" y="6027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15137" y="2525712"/>
              <a:ext cx="109537" cy="195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157447" y="2288873"/>
            <a:ext cx="1526472" cy="379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47644" y="223520"/>
            <a:ext cx="515335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</a:t>
            </a:r>
            <a:r>
              <a:rPr spc="-45" dirty="0"/>
              <a:t> </a:t>
            </a:r>
            <a:r>
              <a:rPr spc="-5" dirty="0"/>
              <a:t>gradient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4540" y="1221740"/>
            <a:ext cx="354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gradient of </a:t>
            </a:r>
            <a:r>
              <a:rPr sz="2400" dirty="0">
                <a:latin typeface="Carlito"/>
                <a:cs typeface="Carlito"/>
              </a:rPr>
              <a:t>an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image: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81263" y="1147623"/>
            <a:ext cx="2454668" cy="610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066800" y="2209800"/>
            <a:ext cx="1856739" cy="990600"/>
            <a:chOff x="1066800" y="2209800"/>
            <a:chExt cx="1856739" cy="990600"/>
          </a:xfrm>
        </p:grpSpPr>
        <p:sp>
          <p:nvSpPr>
            <p:cNvPr id="18" name="object 18"/>
            <p:cNvSpPr/>
            <p:nvPr/>
          </p:nvSpPr>
          <p:spPr>
            <a:xfrm>
              <a:off x="1066800" y="2209800"/>
              <a:ext cx="304799" cy="990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19200" y="2743200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824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66875" y="270033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62050" y="2705100"/>
              <a:ext cx="76200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9735" y="2287289"/>
              <a:ext cx="1393773" cy="3739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4272974" y="2974685"/>
            <a:ext cx="1403201" cy="380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3802849" y="2209012"/>
            <a:ext cx="1075055" cy="687070"/>
            <a:chOff x="3802849" y="2209012"/>
            <a:chExt cx="1075055" cy="687070"/>
          </a:xfrm>
        </p:grpSpPr>
        <p:sp>
          <p:nvSpPr>
            <p:cNvPr id="25" name="object 25"/>
            <p:cNvSpPr/>
            <p:nvPr/>
          </p:nvSpPr>
          <p:spPr>
            <a:xfrm>
              <a:off x="3802849" y="2209012"/>
              <a:ext cx="1074737" cy="3047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43399" y="2362200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824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537" y="280987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05299" y="2324099"/>
              <a:ext cx="76200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3965176" y="3910958"/>
            <a:ext cx="2026845" cy="366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4540" y="3462020"/>
            <a:ext cx="650684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gradient points </a:t>
            </a:r>
            <a:r>
              <a:rPr sz="1800" dirty="0">
                <a:latin typeface="Carlito"/>
                <a:cs typeface="Carlito"/>
              </a:rPr>
              <a:t>in the </a:t>
            </a:r>
            <a:r>
              <a:rPr sz="1800" spc="-5" dirty="0">
                <a:latin typeface="Carlito"/>
                <a:cs typeface="Carlito"/>
              </a:rPr>
              <a:t>direction of most rapid increase </a:t>
            </a:r>
            <a:r>
              <a:rPr sz="1800" dirty="0">
                <a:latin typeface="Carlito"/>
                <a:cs typeface="Carlito"/>
              </a:rPr>
              <a:t>in</a:t>
            </a:r>
            <a:r>
              <a:rPr sz="1800" spc="114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intensity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gradient direction </a:t>
            </a:r>
            <a:r>
              <a:rPr sz="1800" dirty="0">
                <a:latin typeface="Carlito"/>
                <a:cs typeface="Carlito"/>
              </a:rPr>
              <a:t>is given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by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arlito"/>
              <a:cs typeface="Carlito"/>
            </a:endParaRPr>
          </a:p>
          <a:p>
            <a:pPr marL="788035" indent="-286385">
              <a:lnSpc>
                <a:spcPct val="100000"/>
              </a:lnSpc>
              <a:buChar char="•"/>
              <a:tabLst>
                <a:tab pos="788035" algn="l"/>
                <a:tab pos="788670" algn="l"/>
              </a:tabLst>
            </a:pPr>
            <a:r>
              <a:rPr sz="1800" spc="-5" dirty="0">
                <a:latin typeface="Carlito"/>
                <a:cs typeface="Carlito"/>
              </a:rPr>
              <a:t>how does </a:t>
            </a:r>
            <a:r>
              <a:rPr sz="1800" dirty="0">
                <a:latin typeface="Carlito"/>
                <a:cs typeface="Carlito"/>
              </a:rPr>
              <a:t>this </a:t>
            </a:r>
            <a:r>
              <a:rPr sz="1800" spc="-5" dirty="0">
                <a:latin typeface="Carlito"/>
                <a:cs typeface="Carlito"/>
              </a:rPr>
              <a:t>relate </a:t>
            </a:r>
            <a:r>
              <a:rPr sz="1800" dirty="0">
                <a:latin typeface="Carlito"/>
                <a:cs typeface="Carlito"/>
              </a:rPr>
              <a:t>to the </a:t>
            </a:r>
            <a:r>
              <a:rPr sz="1800" spc="-5" dirty="0">
                <a:latin typeface="Carlito"/>
                <a:cs typeface="Carlito"/>
              </a:rPr>
              <a:t>direction of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edge?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Carlito"/>
              <a:cs typeface="Carlito"/>
            </a:endParaRPr>
          </a:p>
          <a:p>
            <a:pPr marL="7810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The </a:t>
            </a:r>
            <a:r>
              <a:rPr sz="1800" i="1" spc="-5" dirty="0">
                <a:latin typeface="Carlito"/>
                <a:cs typeface="Carlito"/>
              </a:rPr>
              <a:t>edge strength </a:t>
            </a:r>
            <a:r>
              <a:rPr sz="1800" dirty="0">
                <a:latin typeface="Carlito"/>
                <a:cs typeface="Carlito"/>
              </a:rPr>
              <a:t>is given by the </a:t>
            </a:r>
            <a:r>
              <a:rPr sz="1800" spc="-5" dirty="0">
                <a:latin typeface="Carlito"/>
                <a:cs typeface="Carlito"/>
              </a:rPr>
              <a:t>gradient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magnitude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4022" y="5641748"/>
            <a:ext cx="2845075" cy="5070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393940" y="6006782"/>
            <a:ext cx="136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</a:t>
            </a:r>
            <a:r>
              <a:rPr sz="1200" spc="-5" dirty="0">
                <a:latin typeface="Arial"/>
                <a:cs typeface="Arial"/>
              </a:rPr>
              <a:t>Steve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125" y="223520"/>
            <a:ext cx="76488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Finite </a:t>
            </a:r>
            <a:r>
              <a:rPr spc="-5" dirty="0"/>
              <a:t>diﬀerences:</a:t>
            </a:r>
            <a:r>
              <a:rPr spc="-30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638300" y="838200"/>
            <a:ext cx="5829300" cy="5176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142" y="5900420"/>
            <a:ext cx="886015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Which one </a:t>
            </a:r>
            <a:r>
              <a:rPr sz="2400" dirty="0">
                <a:latin typeface="Carlito"/>
                <a:cs typeface="Carlito"/>
              </a:rPr>
              <a:t>is the </a:t>
            </a:r>
            <a:r>
              <a:rPr sz="2400" spc="-5" dirty="0">
                <a:latin typeface="Carlito"/>
                <a:cs typeface="Carlito"/>
              </a:rPr>
              <a:t>gradient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spc="-310" dirty="0">
                <a:latin typeface="Carlito"/>
                <a:cs typeface="Carlito"/>
              </a:rPr>
              <a:t>x-­‐</a:t>
            </a:r>
            <a:r>
              <a:rPr lang="en-US" sz="2400" spc="-310" dirty="0">
                <a:latin typeface="Carlito"/>
                <a:cs typeface="Carlito"/>
              </a:rPr>
              <a:t> </a:t>
            </a:r>
            <a:r>
              <a:rPr sz="2400" spc="-310" dirty="0">
                <a:latin typeface="Carlito"/>
                <a:cs typeface="Carlito"/>
              </a:rPr>
              <a:t>direction? </a:t>
            </a:r>
            <a:endParaRPr lang="en-US" sz="2400" spc="-31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How about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380" dirty="0">
                <a:latin typeface="Carlito"/>
                <a:cs typeface="Carlito"/>
              </a:rPr>
              <a:t>y-­‐</a:t>
            </a:r>
            <a:r>
              <a:rPr lang="en-US" sz="2400" spc="-380" dirty="0">
                <a:latin typeface="Carlito"/>
                <a:cs typeface="Carlito"/>
              </a:rPr>
              <a:t> </a:t>
            </a:r>
            <a:r>
              <a:rPr sz="2400" spc="-380" dirty="0">
                <a:latin typeface="Carlito"/>
                <a:cs typeface="Carlito"/>
              </a:rPr>
              <a:t>direction?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319" y="330200"/>
            <a:ext cx="3899358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Intensity</a:t>
            </a:r>
            <a:r>
              <a:rPr sz="4000" spc="-45" dirty="0"/>
              <a:t> </a:t>
            </a:r>
            <a:r>
              <a:rPr sz="4000" spc="-5" dirty="0"/>
              <a:t>proﬁle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811847" y="512125"/>
            <a:ext cx="3395979" cy="2644775"/>
            <a:chOff x="4811847" y="512125"/>
            <a:chExt cx="3395979" cy="2644775"/>
          </a:xfrm>
        </p:grpSpPr>
        <p:sp>
          <p:nvSpPr>
            <p:cNvPr id="4" name="object 4"/>
            <p:cNvSpPr/>
            <p:nvPr/>
          </p:nvSpPr>
          <p:spPr>
            <a:xfrm>
              <a:off x="4811847" y="512125"/>
              <a:ext cx="3395890" cy="26443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25059" y="762000"/>
              <a:ext cx="353695" cy="71120"/>
            </a:xfrm>
            <a:custGeom>
              <a:avLst/>
              <a:gdLst/>
              <a:ahLst/>
              <a:cxnLst/>
              <a:rect l="l" t="t" r="r" b="b"/>
              <a:pathLst>
                <a:path w="353695" h="71119">
                  <a:moveTo>
                    <a:pt x="0" y="0"/>
                  </a:moveTo>
                  <a:lnTo>
                    <a:pt x="353194" y="70639"/>
                  </a:lnTo>
                </a:path>
              </a:pathLst>
            </a:custGeom>
            <a:ln w="28574">
              <a:solidFill>
                <a:srgbClr val="00B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68303" y="750862"/>
              <a:ext cx="137756" cy="1300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4312" y="1524000"/>
            <a:ext cx="3470275" cy="4267200"/>
            <a:chOff x="214312" y="1524000"/>
            <a:chExt cx="3470275" cy="4267200"/>
          </a:xfrm>
        </p:grpSpPr>
        <p:sp>
          <p:nvSpPr>
            <p:cNvPr id="8" name="object 8"/>
            <p:cNvSpPr/>
            <p:nvPr/>
          </p:nvSpPr>
          <p:spPr>
            <a:xfrm>
              <a:off x="465646" y="1524000"/>
              <a:ext cx="3201478" cy="426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137" y="4191000"/>
              <a:ext cx="3200400" cy="1905"/>
            </a:xfrm>
            <a:custGeom>
              <a:avLst/>
              <a:gdLst/>
              <a:ahLst/>
              <a:cxnLst/>
              <a:rect l="l" t="t" r="r" b="b"/>
              <a:pathLst>
                <a:path w="3200400" h="1904">
                  <a:moveTo>
                    <a:pt x="0" y="0"/>
                  </a:moveTo>
                  <a:lnTo>
                    <a:pt x="3200397" y="1588"/>
                  </a:lnTo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599" y="3657600"/>
              <a:ext cx="628650" cy="399415"/>
            </a:xfrm>
            <a:custGeom>
              <a:avLst/>
              <a:gdLst/>
              <a:ahLst/>
              <a:cxnLst/>
              <a:rect l="l" t="t" r="r" b="b"/>
              <a:pathLst>
                <a:path w="628650" h="399414">
                  <a:moveTo>
                    <a:pt x="0" y="0"/>
                  </a:moveTo>
                  <a:lnTo>
                    <a:pt x="628525" y="399136"/>
                  </a:lnTo>
                </a:path>
              </a:pathLst>
            </a:custGeom>
            <a:ln w="28574">
              <a:solidFill>
                <a:srgbClr val="00B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3376" y="3952252"/>
              <a:ext cx="137685" cy="1196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775411" y="3332176"/>
            <a:ext cx="3432810" cy="2644140"/>
            <a:chOff x="4775411" y="3332176"/>
            <a:chExt cx="3432810" cy="2644140"/>
          </a:xfrm>
        </p:grpSpPr>
        <p:sp>
          <p:nvSpPr>
            <p:cNvPr id="13" name="object 13"/>
            <p:cNvSpPr/>
            <p:nvPr/>
          </p:nvSpPr>
          <p:spPr>
            <a:xfrm>
              <a:off x="4775411" y="3332176"/>
              <a:ext cx="3432326" cy="26439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2999" y="4463732"/>
              <a:ext cx="354965" cy="142240"/>
            </a:xfrm>
            <a:custGeom>
              <a:avLst/>
              <a:gdLst/>
              <a:ahLst/>
              <a:cxnLst/>
              <a:rect l="l" t="t" r="r" b="b"/>
              <a:pathLst>
                <a:path w="354964" h="142239">
                  <a:moveTo>
                    <a:pt x="0" y="0"/>
                  </a:moveTo>
                  <a:lnTo>
                    <a:pt x="354672" y="141868"/>
                  </a:lnTo>
                </a:path>
              </a:pathLst>
            </a:custGeom>
            <a:ln w="28574">
              <a:solidFill>
                <a:srgbClr val="00B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4211" y="4511217"/>
              <a:ext cx="139788" cy="12426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42677" y="4166858"/>
            <a:ext cx="224154" cy="7080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491471" y="1628417"/>
            <a:ext cx="224154" cy="6877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Intensity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58074" y="6021863"/>
            <a:ext cx="1228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D.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Hoiem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874" y="223520"/>
            <a:ext cx="5697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Eﬀects </a:t>
            </a:r>
            <a:r>
              <a:rPr spc="-5" dirty="0"/>
              <a:t>of</a:t>
            </a:r>
            <a:r>
              <a:rPr spc="-80" dirty="0"/>
              <a:t> </a:t>
            </a:r>
            <a:r>
              <a:rPr spc="-5" dirty="0"/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875125"/>
            <a:ext cx="7590155" cy="8750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rlito"/>
                <a:cs typeface="Carlito"/>
              </a:rPr>
              <a:t>Consider </a:t>
            </a:r>
            <a:r>
              <a:rPr sz="2700" dirty="0">
                <a:latin typeface="Carlito"/>
                <a:cs typeface="Carlito"/>
              </a:rPr>
              <a:t>a single </a:t>
            </a:r>
            <a:r>
              <a:rPr sz="2700" spc="-5" dirty="0">
                <a:latin typeface="Carlito"/>
                <a:cs typeface="Carlito"/>
              </a:rPr>
              <a:t>row or column of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image</a:t>
            </a:r>
            <a:endParaRPr sz="27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15" dirty="0">
                <a:latin typeface="Carlito"/>
                <a:cs typeface="Carlito"/>
              </a:rPr>
              <a:t>Plotting </a:t>
            </a:r>
            <a:r>
              <a:rPr sz="2400" spc="-5" dirty="0">
                <a:latin typeface="Carlito"/>
                <a:cs typeface="Carlito"/>
              </a:rPr>
              <a:t>intensity </a:t>
            </a:r>
            <a:r>
              <a:rPr sz="2400" dirty="0">
                <a:latin typeface="Carlito"/>
                <a:cs typeface="Carlito"/>
              </a:rPr>
              <a:t>as a </a:t>
            </a:r>
            <a:r>
              <a:rPr sz="2400" spc="-5" dirty="0">
                <a:latin typeface="Carlito"/>
                <a:cs typeface="Carlito"/>
              </a:rPr>
              <a:t>function of position </a:t>
            </a:r>
            <a:r>
              <a:rPr sz="2400" dirty="0">
                <a:latin typeface="Carlito"/>
                <a:cs typeface="Carlito"/>
              </a:rPr>
              <a:t>gives a</a:t>
            </a:r>
            <a:r>
              <a:rPr sz="2400" spc="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signal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8032" y="2063886"/>
            <a:ext cx="4961248" cy="162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9382" y="2524775"/>
            <a:ext cx="639388" cy="306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73481" y="4119689"/>
            <a:ext cx="5935345" cy="1597660"/>
            <a:chOff x="773481" y="4119689"/>
            <a:chExt cx="5935345" cy="1597660"/>
          </a:xfrm>
        </p:grpSpPr>
        <p:sp>
          <p:nvSpPr>
            <p:cNvPr id="7" name="object 7"/>
            <p:cNvSpPr/>
            <p:nvPr/>
          </p:nvSpPr>
          <p:spPr>
            <a:xfrm>
              <a:off x="1760885" y="4119689"/>
              <a:ext cx="4947912" cy="15974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481" y="4592363"/>
              <a:ext cx="972116" cy="436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4540" y="5824220"/>
            <a:ext cx="2824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rlito"/>
                <a:cs typeface="Carlito"/>
              </a:rPr>
              <a:t>Where </a:t>
            </a:r>
            <a:r>
              <a:rPr sz="2800" dirty="0">
                <a:latin typeface="Carlito"/>
                <a:cs typeface="Carlito"/>
              </a:rPr>
              <a:t>is the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edge?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20940" y="6052820"/>
            <a:ext cx="1300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Source: S.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Seitz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35" y="1346200"/>
            <a:ext cx="8830237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Effects on gradient calculation?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Where does noise come from?</a:t>
            </a:r>
          </a:p>
          <a:p>
            <a:r>
              <a:rPr lang="en-US" altLang="zh-CN" sz="2000" dirty="0"/>
              <a:t>  - Shot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-&gt;</a:t>
            </a:r>
            <a:r>
              <a:rPr lang="zh-CN" altLang="en-US" sz="2000" dirty="0"/>
              <a:t> </a:t>
            </a:r>
            <a:r>
              <a:rPr lang="en-US" sz="2000" dirty="0"/>
              <a:t>Photon fluctuation </a:t>
            </a:r>
          </a:p>
          <a:p>
            <a:r>
              <a:rPr lang="en-US" altLang="zh-CN" sz="2000" dirty="0"/>
              <a:t>  - Dark noise -&gt;</a:t>
            </a:r>
            <a:r>
              <a:rPr lang="zh-CN" altLang="en-US" sz="2000" dirty="0"/>
              <a:t> </a:t>
            </a:r>
            <a:r>
              <a:rPr lang="en-US" altLang="zh-CN" sz="2000" dirty="0"/>
              <a:t>Electron</a:t>
            </a:r>
            <a:r>
              <a:rPr lang="zh-CN" altLang="en-US" sz="2000" dirty="0"/>
              <a:t> </a:t>
            </a:r>
            <a:r>
              <a:rPr lang="en-US" altLang="zh-CN" sz="2000" dirty="0"/>
              <a:t>fluctuation</a:t>
            </a:r>
          </a:p>
          <a:p>
            <a:r>
              <a:rPr lang="en-US" altLang="zh-CN" sz="2000" dirty="0"/>
              <a:t>  - Read noise -&gt; Reading error </a:t>
            </a:r>
          </a:p>
          <a:p>
            <a:r>
              <a:rPr lang="en-US" altLang="zh-CN" sz="2000" dirty="0"/>
              <a:t>  - Irrelevant details</a:t>
            </a:r>
          </a:p>
          <a:p>
            <a:endParaRPr lang="en-US" altLang="zh-CN" sz="2000" dirty="0"/>
          </a:p>
          <a:p>
            <a:pPr marL="342900" indent="-342900">
              <a:buFont typeface="Arial"/>
              <a:buChar char="•"/>
            </a:pPr>
            <a:r>
              <a:rPr lang="en-US" altLang="zh-CN" sz="2000" dirty="0"/>
              <a:t>Noise comes from reality and cause distraction. </a:t>
            </a:r>
          </a:p>
          <a:p>
            <a:pPr marL="342900" indent="-342900">
              <a:buFont typeface="Arial"/>
              <a:buChar char="•"/>
            </a:pPr>
            <a:endParaRPr lang="en-US" altLang="zh-CN" sz="2000" dirty="0"/>
          </a:p>
          <a:p>
            <a:pPr marL="342900" indent="-342900">
              <a:buFont typeface="Arial"/>
              <a:buChar char="•"/>
            </a:pPr>
            <a:r>
              <a:rPr lang="en-US" altLang="zh-CN" sz="2000" dirty="0"/>
              <a:t>Computer vision is to find meaningful elements through abstraction.</a:t>
            </a:r>
          </a:p>
          <a:p>
            <a:pPr marL="342900" indent="-342900">
              <a:buFont typeface="Arial"/>
              <a:buChar char="•"/>
            </a:pPr>
            <a:endParaRPr lang="en-US" altLang="zh-CN" sz="2000" dirty="0"/>
          </a:p>
          <a:p>
            <a:pPr marL="342900" indent="-342900">
              <a:buFont typeface="Arial"/>
              <a:buChar char="•"/>
            </a:pPr>
            <a:r>
              <a:rPr lang="en-US" altLang="zh-CN" sz="2000" dirty="0"/>
              <a:t>How to remove noise?</a:t>
            </a:r>
          </a:p>
          <a:p>
            <a:endParaRPr lang="en-US" sz="2000" dirty="0"/>
          </a:p>
        </p:txBody>
      </p:sp>
      <p:pic>
        <p:nvPicPr>
          <p:cNvPr id="4" name="Picture 3" descr="Screen Shot 2016-09-30 at 1.28.34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98" y="1225176"/>
            <a:ext cx="4828174" cy="31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874" y="223520"/>
            <a:ext cx="5011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Eﬀects </a:t>
            </a:r>
            <a:r>
              <a:rPr spc="-5" dirty="0"/>
              <a:t>of</a:t>
            </a:r>
            <a:r>
              <a:rPr spc="-80" dirty="0"/>
              <a:t> </a:t>
            </a:r>
            <a:r>
              <a:rPr spc="-5" dirty="0"/>
              <a:t>noise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7752" y="5976620"/>
            <a:ext cx="1508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Source: D.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Forsyth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87779"/>
            <a:ext cx="7576820" cy="31889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162560" indent="-342900">
              <a:lnSpc>
                <a:spcPts val="34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Finite </a:t>
            </a:r>
            <a:r>
              <a:rPr sz="3200" spc="-5" dirty="0">
                <a:latin typeface="Carlito"/>
                <a:cs typeface="Carlito"/>
              </a:rPr>
              <a:t>diﬀerence ﬁlters respond strongly </a:t>
            </a:r>
            <a:r>
              <a:rPr sz="3200" dirty="0">
                <a:latin typeface="Carlito"/>
                <a:cs typeface="Carlito"/>
              </a:rPr>
              <a:t>to  noise</a:t>
            </a:r>
            <a:endParaRPr sz="3200">
              <a:latin typeface="Carlito"/>
              <a:cs typeface="Carlito"/>
            </a:endParaRPr>
          </a:p>
          <a:p>
            <a:pPr marL="749300" marR="698500" lvl="1" indent="-279400">
              <a:lnSpc>
                <a:spcPts val="3030"/>
              </a:lnSpc>
              <a:spcBef>
                <a:spcPts val="70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rlito"/>
                <a:cs typeface="Carlito"/>
              </a:rPr>
              <a:t>Image noise results </a:t>
            </a:r>
            <a:r>
              <a:rPr sz="2800" dirty="0">
                <a:latin typeface="Carlito"/>
                <a:cs typeface="Carlito"/>
              </a:rPr>
              <a:t>in pixels that </a:t>
            </a:r>
            <a:r>
              <a:rPr sz="2800" spc="-5" dirty="0">
                <a:latin typeface="Carlito"/>
                <a:cs typeface="Carlito"/>
              </a:rPr>
              <a:t>look very  diﬀerent from </a:t>
            </a:r>
            <a:r>
              <a:rPr sz="2800" dirty="0">
                <a:latin typeface="Carlito"/>
                <a:cs typeface="Carlito"/>
              </a:rPr>
              <a:t>their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neighbors</a:t>
            </a:r>
            <a:endParaRPr sz="2800">
              <a:latin typeface="Carlito"/>
              <a:cs typeface="Carlito"/>
            </a:endParaRPr>
          </a:p>
          <a:p>
            <a:pPr marL="749300" marR="5080" lvl="1" indent="-279400">
              <a:lnSpc>
                <a:spcPts val="303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rlito"/>
                <a:cs typeface="Carlito"/>
              </a:rPr>
              <a:t>Generally,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larger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noise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stronger </a:t>
            </a:r>
            <a:r>
              <a:rPr sz="2800" dirty="0">
                <a:latin typeface="Carlito"/>
                <a:cs typeface="Carlito"/>
              </a:rPr>
              <a:t>the  </a:t>
            </a:r>
            <a:r>
              <a:rPr sz="2800" spc="-5" dirty="0">
                <a:latin typeface="Carlito"/>
                <a:cs typeface="Carlito"/>
              </a:rPr>
              <a:t>response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What </a:t>
            </a:r>
            <a:r>
              <a:rPr sz="3200" dirty="0">
                <a:latin typeface="Carlito"/>
                <a:cs typeface="Carlito"/>
              </a:rPr>
              <a:t>is to be</a:t>
            </a:r>
            <a:r>
              <a:rPr sz="3200" spc="-5" dirty="0">
                <a:latin typeface="Carlito"/>
                <a:cs typeface="Carlito"/>
              </a:rPr>
              <a:t> done?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874" y="223520"/>
            <a:ext cx="5011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Eﬀects </a:t>
            </a:r>
            <a:r>
              <a:rPr spc="-5" dirty="0"/>
              <a:t>of</a:t>
            </a:r>
            <a:r>
              <a:rPr spc="-80" dirty="0"/>
              <a:t> </a:t>
            </a:r>
            <a:r>
              <a:rPr spc="-5" dirty="0"/>
              <a:t>noise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7779"/>
            <a:ext cx="8389620" cy="49276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975360" indent="-342900">
              <a:lnSpc>
                <a:spcPts val="34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Finite </a:t>
            </a:r>
            <a:r>
              <a:rPr sz="3200" spc="-5" dirty="0">
                <a:latin typeface="Carlito"/>
                <a:cs typeface="Carlito"/>
              </a:rPr>
              <a:t>diﬀerence ﬁlters respond strongly </a:t>
            </a:r>
            <a:r>
              <a:rPr sz="3200" dirty="0">
                <a:latin typeface="Carlito"/>
                <a:cs typeface="Carlito"/>
              </a:rPr>
              <a:t>to  noise</a:t>
            </a:r>
            <a:endParaRPr sz="3200">
              <a:latin typeface="Carlito"/>
              <a:cs typeface="Carlito"/>
            </a:endParaRPr>
          </a:p>
          <a:p>
            <a:pPr marL="749300" marR="1511300" lvl="1" indent="-279400">
              <a:lnSpc>
                <a:spcPts val="3030"/>
              </a:lnSpc>
              <a:spcBef>
                <a:spcPts val="70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rlito"/>
                <a:cs typeface="Carlito"/>
              </a:rPr>
              <a:t>Image noise results </a:t>
            </a:r>
            <a:r>
              <a:rPr sz="2800" dirty="0">
                <a:latin typeface="Carlito"/>
                <a:cs typeface="Carlito"/>
              </a:rPr>
              <a:t>in pixels that </a:t>
            </a:r>
            <a:r>
              <a:rPr sz="2800" spc="-5" dirty="0">
                <a:latin typeface="Carlito"/>
                <a:cs typeface="Carlito"/>
              </a:rPr>
              <a:t>look very  diﬀerent from </a:t>
            </a:r>
            <a:r>
              <a:rPr sz="2800" dirty="0">
                <a:latin typeface="Carlito"/>
                <a:cs typeface="Carlito"/>
              </a:rPr>
              <a:t>their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neighbors</a:t>
            </a:r>
            <a:endParaRPr sz="2800">
              <a:latin typeface="Carlito"/>
              <a:cs typeface="Carlito"/>
            </a:endParaRPr>
          </a:p>
          <a:p>
            <a:pPr marL="749300" marR="817880" lvl="1" indent="-279400">
              <a:lnSpc>
                <a:spcPts val="303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rlito"/>
                <a:cs typeface="Carlito"/>
              </a:rPr>
              <a:t>Generally,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larger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noise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stronger </a:t>
            </a:r>
            <a:r>
              <a:rPr sz="2800" dirty="0">
                <a:latin typeface="Carlito"/>
                <a:cs typeface="Carlito"/>
              </a:rPr>
              <a:t>the  </a:t>
            </a:r>
            <a:r>
              <a:rPr sz="2800" spc="-5" dirty="0">
                <a:latin typeface="Carlito"/>
                <a:cs typeface="Carlito"/>
              </a:rPr>
              <a:t>response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What </a:t>
            </a:r>
            <a:r>
              <a:rPr sz="3200" dirty="0">
                <a:latin typeface="Carlito"/>
                <a:cs typeface="Carlito"/>
              </a:rPr>
              <a:t>is to be </a:t>
            </a:r>
            <a:r>
              <a:rPr sz="3200" spc="-5" dirty="0">
                <a:latin typeface="Carlito"/>
                <a:cs typeface="Carlito"/>
              </a:rPr>
              <a:t>done?</a:t>
            </a:r>
            <a:endParaRPr sz="3200">
              <a:latin typeface="Carlito"/>
              <a:cs typeface="Carlito"/>
            </a:endParaRPr>
          </a:p>
          <a:p>
            <a:pPr marL="749300" marR="487680" lvl="1" indent="-279400">
              <a:lnSpc>
                <a:spcPct val="89700"/>
              </a:lnSpc>
              <a:spcBef>
                <a:spcPts val="65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rlito"/>
                <a:cs typeface="Carlito"/>
              </a:rPr>
              <a:t>Smoothing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image should </a:t>
            </a:r>
            <a:r>
              <a:rPr sz="2800" dirty="0">
                <a:latin typeface="Carlito"/>
                <a:cs typeface="Carlito"/>
              </a:rPr>
              <a:t>help, by </a:t>
            </a:r>
            <a:r>
              <a:rPr sz="2800" spc="-5" dirty="0">
                <a:latin typeface="Carlito"/>
                <a:cs typeface="Carlito"/>
              </a:rPr>
              <a:t>forcing  </a:t>
            </a:r>
            <a:r>
              <a:rPr sz="2800" dirty="0">
                <a:latin typeface="Carlito"/>
                <a:cs typeface="Carlito"/>
              </a:rPr>
              <a:t>pixels </a:t>
            </a:r>
            <a:r>
              <a:rPr sz="2800" spc="-5" dirty="0">
                <a:latin typeface="Carlito"/>
                <a:cs typeface="Carlito"/>
              </a:rPr>
              <a:t>diﬀerent </a:t>
            </a:r>
            <a:r>
              <a:rPr sz="2800" dirty="0">
                <a:latin typeface="Carlito"/>
                <a:cs typeface="Carlito"/>
              </a:rPr>
              <a:t>to their </a:t>
            </a:r>
            <a:r>
              <a:rPr sz="2800" spc="-5" dirty="0">
                <a:latin typeface="Carlito"/>
                <a:cs typeface="Carlito"/>
              </a:rPr>
              <a:t>neighbors (=noise </a:t>
            </a:r>
            <a:r>
              <a:rPr sz="2800" dirty="0">
                <a:latin typeface="Carlito"/>
                <a:cs typeface="Carlito"/>
              </a:rPr>
              <a:t>pixels?)  to </a:t>
            </a:r>
            <a:r>
              <a:rPr sz="2800" spc="-5" dirty="0">
                <a:latin typeface="Carlito"/>
                <a:cs typeface="Carlito"/>
              </a:rPr>
              <a:t>look more </a:t>
            </a:r>
            <a:r>
              <a:rPr sz="2800" dirty="0">
                <a:latin typeface="Carlito"/>
                <a:cs typeface="Carlito"/>
              </a:rPr>
              <a:t>like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neighbors</a:t>
            </a:r>
            <a:endParaRPr sz="28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2320"/>
              </a:spcBef>
            </a:pPr>
            <a:r>
              <a:rPr sz="1400" dirty="0">
                <a:latin typeface="Arial"/>
                <a:cs typeface="Arial"/>
              </a:rPr>
              <a:t>Source: D.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Forsyth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631" y="33020"/>
            <a:ext cx="4932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Solution: </a:t>
            </a:r>
            <a:r>
              <a:rPr spc="-5" dirty="0"/>
              <a:t>smooth</a:t>
            </a:r>
            <a:r>
              <a:rPr spc="-25" dirty="0"/>
              <a:t> </a:t>
            </a:r>
            <a:r>
              <a:rPr spc="-5" dirty="0"/>
              <a:t>ﬁrst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662295"/>
            <a:ext cx="4850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rlito"/>
                <a:cs typeface="Carlito"/>
              </a:rPr>
              <a:t>To ﬁnd edges, </a:t>
            </a:r>
            <a:r>
              <a:rPr sz="2800" spc="-5" dirty="0">
                <a:latin typeface="Carlito"/>
                <a:cs typeface="Carlito"/>
              </a:rPr>
              <a:t>look for peaks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70051" y="5960172"/>
            <a:ext cx="324485" cy="0"/>
          </a:xfrm>
          <a:custGeom>
            <a:avLst/>
            <a:gdLst/>
            <a:ahLst/>
            <a:cxnLst/>
            <a:rect l="l" t="t" r="r" b="b"/>
            <a:pathLst>
              <a:path w="324485">
                <a:moveTo>
                  <a:pt x="0" y="0"/>
                </a:moveTo>
                <a:lnTo>
                  <a:pt x="324467" y="0"/>
                </a:lnTo>
              </a:path>
            </a:pathLst>
          </a:custGeom>
          <a:ln w="123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77825" y="5956768"/>
            <a:ext cx="3003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i="1" spc="-55" dirty="0">
                <a:latin typeface="Times New Roman"/>
                <a:cs typeface="Times New Roman"/>
              </a:rPr>
              <a:t>dx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7019" y="5718577"/>
            <a:ext cx="120713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34010" algn="l"/>
              </a:tabLst>
            </a:pPr>
            <a:r>
              <a:rPr sz="3600" i="1" spc="7" baseline="34722" dirty="0">
                <a:latin typeface="Times New Roman"/>
                <a:cs typeface="Times New Roman"/>
              </a:rPr>
              <a:t>d	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7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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g</a:t>
            </a:r>
            <a:r>
              <a:rPr sz="2400" i="1" spc="-4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5637" y="762000"/>
            <a:ext cx="5313362" cy="480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70964" y="1322070"/>
            <a:ext cx="567690" cy="259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  <a:p>
            <a:pPr marL="12700" marR="5080" indent="346075">
              <a:lnSpc>
                <a:spcPct val="287300"/>
              </a:lnSpc>
              <a:spcBef>
                <a:spcPts val="825"/>
              </a:spcBef>
            </a:pPr>
            <a:r>
              <a:rPr sz="2400" i="1" dirty="0">
                <a:latin typeface="Times New Roman"/>
                <a:cs typeface="Times New Roman"/>
              </a:rPr>
              <a:t>g  f *</a:t>
            </a:r>
            <a:r>
              <a:rPr sz="2400" i="1" spc="-10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3567" y="4899248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2893" y="0"/>
                </a:lnTo>
              </a:path>
            </a:pathLst>
          </a:custGeom>
          <a:ln w="10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6824" y="4894601"/>
            <a:ext cx="239395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i="1" spc="-130" dirty="0">
                <a:latin typeface="Times New Roman"/>
                <a:cs typeface="Times New Roman"/>
              </a:rPr>
              <a:t>dx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3974" y="4688266"/>
            <a:ext cx="957580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075" i="1" spc="-127" baseline="35230" dirty="0">
                <a:latin typeface="Times New Roman"/>
                <a:cs typeface="Times New Roman"/>
              </a:rPr>
              <a:t>d </a:t>
            </a:r>
            <a:r>
              <a:rPr sz="2050" spc="-60" dirty="0">
                <a:latin typeface="Times New Roman"/>
                <a:cs typeface="Times New Roman"/>
              </a:rPr>
              <a:t>( </a:t>
            </a:r>
            <a:r>
              <a:rPr sz="2050" i="1" spc="-50" dirty="0">
                <a:latin typeface="Times New Roman"/>
                <a:cs typeface="Times New Roman"/>
              </a:rPr>
              <a:t>f </a:t>
            </a:r>
            <a:r>
              <a:rPr sz="2050" spc="-85" dirty="0">
                <a:latin typeface="Symbol"/>
                <a:cs typeface="Symbol"/>
              </a:rPr>
              <a:t></a:t>
            </a:r>
            <a:r>
              <a:rPr sz="2050" spc="-160" dirty="0">
                <a:latin typeface="Times New Roman"/>
                <a:cs typeface="Times New Roman"/>
              </a:rPr>
              <a:t> </a:t>
            </a:r>
            <a:r>
              <a:rPr sz="2050" i="1" spc="-10" dirty="0">
                <a:latin typeface="Times New Roman"/>
                <a:cs typeface="Times New Roman"/>
              </a:rPr>
              <a:t>g</a:t>
            </a:r>
            <a:r>
              <a:rPr sz="2050" spc="-10" dirty="0">
                <a:latin typeface="Times New Roman"/>
                <a:cs typeface="Times New Roman"/>
              </a:rPr>
              <a:t>)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89215" y="6052820"/>
            <a:ext cx="1300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Source: S.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Seitz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Gaussian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32437"/>
            <a:ext cx="8226425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/>
              <a:t>Differentiation is convolution</a:t>
            </a:r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en-US" sz="2000" b="0" dirty="0"/>
              <a:t>Convolution is associative</a:t>
            </a:r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en-US" sz="2000" b="0" dirty="0" err="1"/>
              <a:t>Laplacian</a:t>
            </a:r>
            <a:r>
              <a:rPr lang="en-US" sz="2000" b="0" dirty="0"/>
              <a:t> of Gaussian: Pre-calculated to reduce operations</a:t>
            </a:r>
            <a:endParaRPr lang="en-US" sz="2000" dirty="0"/>
          </a:p>
        </p:txBody>
      </p:sp>
      <p:pic>
        <p:nvPicPr>
          <p:cNvPr id="4" name="Picture 3" descr="Screen Shot 2016-09-30 at 2.13.31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5" y="1450789"/>
            <a:ext cx="2937062" cy="764189"/>
          </a:xfrm>
          <a:prstGeom prst="rect">
            <a:avLst/>
          </a:prstGeom>
        </p:spPr>
      </p:pic>
      <p:pic>
        <p:nvPicPr>
          <p:cNvPr id="5" name="Picture 4" descr="Screen Shot 2016-09-30 at 2.14.11 AM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/>
          <a:stretch/>
        </p:blipFill>
        <p:spPr>
          <a:xfrm>
            <a:off x="51513" y="2510118"/>
            <a:ext cx="5589905" cy="3326126"/>
          </a:xfrm>
          <a:prstGeom prst="rect">
            <a:avLst/>
          </a:prstGeom>
        </p:spPr>
      </p:pic>
      <p:pic>
        <p:nvPicPr>
          <p:cNvPr id="7" name="Picture 6" descr="Screen Shot 2016-09-30 at 2.57.15 AM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90" y="2734236"/>
            <a:ext cx="3444109" cy="2572872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 bwMode="auto">
          <a:xfrm>
            <a:off x="2840229" y="3585883"/>
            <a:ext cx="2442605" cy="971177"/>
          </a:xfrm>
          <a:prstGeom prst="leftRightArrow">
            <a:avLst/>
          </a:prstGeom>
          <a:solidFill>
            <a:srgbClr val="33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00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375080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4183" y="223520"/>
            <a:ext cx="6301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Derivative of Gaussian</a:t>
            </a:r>
            <a:r>
              <a:rPr spc="-30" dirty="0"/>
              <a:t> </a:t>
            </a:r>
            <a:r>
              <a:rPr spc="-5" dirty="0"/>
              <a:t>ﬁlter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139" y="4300220"/>
            <a:ext cx="4098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Is this </a:t>
            </a:r>
            <a:r>
              <a:rPr sz="3200" spc="-5" dirty="0">
                <a:latin typeface="Carlito"/>
                <a:cs typeface="Carlito"/>
              </a:rPr>
              <a:t>ﬁlter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separable?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905" y="1747103"/>
            <a:ext cx="3381126" cy="2343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83940" y="2661920"/>
            <a:ext cx="1186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 </a:t>
            </a:r>
            <a:r>
              <a:rPr sz="2400" spc="-5" dirty="0">
                <a:latin typeface="Arial"/>
                <a:cs typeface="Arial"/>
              </a:rPr>
              <a:t>[1 </a:t>
            </a:r>
            <a:r>
              <a:rPr sz="2400" dirty="0">
                <a:latin typeface="Arial"/>
                <a:cs typeface="Arial"/>
              </a:rPr>
              <a:t>-1]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2619" y="2256332"/>
            <a:ext cx="3658809" cy="1499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5116" y="2022422"/>
            <a:ext cx="3170692" cy="3463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8566" y="223520"/>
            <a:ext cx="48376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Edge</a:t>
            </a:r>
            <a:r>
              <a:rPr spc="-55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137920"/>
            <a:ext cx="4810125" cy="323659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marR="243204" indent="-342900">
              <a:lnSpc>
                <a:spcPts val="3200"/>
              </a:lnSpc>
              <a:spcBef>
                <a:spcPts val="540"/>
              </a:spcBef>
              <a:buFont typeface="Carlito"/>
              <a:buChar char="•"/>
              <a:tabLst>
                <a:tab pos="354965" algn="l"/>
                <a:tab pos="355600" algn="l"/>
                <a:tab pos="1362075" algn="l"/>
              </a:tabLst>
            </a:pPr>
            <a:r>
              <a:rPr sz="3000" b="1" spc="-5" dirty="0">
                <a:latin typeface="Carlito"/>
                <a:cs typeface="Carlito"/>
              </a:rPr>
              <a:t>Goal:	</a:t>
            </a:r>
            <a:r>
              <a:rPr sz="3000" spc="-5" dirty="0">
                <a:latin typeface="Carlito"/>
                <a:cs typeface="Carlito"/>
              </a:rPr>
              <a:t>Identify </a:t>
            </a:r>
            <a:r>
              <a:rPr sz="3000" dirty="0">
                <a:latin typeface="Carlito"/>
                <a:cs typeface="Carlito"/>
              </a:rPr>
              <a:t>sudden  changes </a:t>
            </a:r>
            <a:r>
              <a:rPr sz="3000" spc="-5" dirty="0">
                <a:latin typeface="Carlito"/>
                <a:cs typeface="Carlito"/>
              </a:rPr>
              <a:t>(discontinuities)</a:t>
            </a:r>
            <a:r>
              <a:rPr sz="3000" spc="-80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in  an</a:t>
            </a:r>
            <a:r>
              <a:rPr sz="3000" spc="-5" dirty="0">
                <a:latin typeface="Carlito"/>
                <a:cs typeface="Carlito"/>
              </a:rPr>
              <a:t> image</a:t>
            </a:r>
            <a:endParaRPr sz="3000">
              <a:latin typeface="Carlito"/>
              <a:cs typeface="Carlito"/>
            </a:endParaRPr>
          </a:p>
          <a:p>
            <a:pPr marL="749300" marR="5080" lvl="1" indent="-279400">
              <a:lnSpc>
                <a:spcPct val="89500"/>
              </a:lnSpc>
              <a:spcBef>
                <a:spcPts val="650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rlito"/>
                <a:cs typeface="Carlito"/>
              </a:rPr>
              <a:t>Intuitively, most semantic </a:t>
            </a:r>
            <a:r>
              <a:rPr sz="2600" dirty="0">
                <a:latin typeface="Carlito"/>
                <a:cs typeface="Carlito"/>
              </a:rPr>
              <a:t>and  shape </a:t>
            </a:r>
            <a:r>
              <a:rPr sz="2600" spc="-5" dirty="0">
                <a:latin typeface="Carlito"/>
                <a:cs typeface="Carlito"/>
              </a:rPr>
              <a:t>information from </a:t>
            </a:r>
            <a:r>
              <a:rPr sz="2600" dirty="0">
                <a:latin typeface="Carlito"/>
                <a:cs typeface="Carlito"/>
              </a:rPr>
              <a:t>the  </a:t>
            </a:r>
            <a:r>
              <a:rPr sz="2600" spc="-5" dirty="0">
                <a:latin typeface="Carlito"/>
                <a:cs typeface="Carlito"/>
              </a:rPr>
              <a:t>image </a:t>
            </a:r>
            <a:r>
              <a:rPr sz="2600" dirty="0">
                <a:latin typeface="Carlito"/>
                <a:cs typeface="Carlito"/>
              </a:rPr>
              <a:t>can be </a:t>
            </a:r>
            <a:r>
              <a:rPr sz="2600" spc="-5" dirty="0">
                <a:latin typeface="Carlito"/>
                <a:cs typeface="Carlito"/>
              </a:rPr>
              <a:t>encoded </a:t>
            </a:r>
            <a:r>
              <a:rPr sz="2600" dirty="0">
                <a:latin typeface="Carlito"/>
                <a:cs typeface="Carlito"/>
              </a:rPr>
              <a:t>in the  </a:t>
            </a:r>
            <a:r>
              <a:rPr sz="2600" spc="-5" dirty="0">
                <a:latin typeface="Carlito"/>
                <a:cs typeface="Carlito"/>
              </a:rPr>
              <a:t>edges</a:t>
            </a:r>
            <a:endParaRPr sz="2600">
              <a:latin typeface="Carlito"/>
              <a:cs typeface="Carlito"/>
            </a:endParaRPr>
          </a:p>
          <a:p>
            <a:pPr marL="755650" lvl="1" indent="-285750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rlito"/>
                <a:cs typeface="Carlito"/>
              </a:rPr>
              <a:t>More compact </a:t>
            </a:r>
            <a:r>
              <a:rPr sz="2600" dirty="0">
                <a:latin typeface="Carlito"/>
                <a:cs typeface="Carlito"/>
              </a:rPr>
              <a:t>than</a:t>
            </a:r>
            <a:r>
              <a:rPr sz="2600" spc="-1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pixels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8074" y="5824220"/>
            <a:ext cx="1152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D.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Lowe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4183" y="223520"/>
            <a:ext cx="6301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Derivative of Gaussian</a:t>
            </a:r>
            <a:r>
              <a:rPr spc="-30" dirty="0"/>
              <a:t> </a:t>
            </a:r>
            <a:r>
              <a:rPr spc="-5" dirty="0"/>
              <a:t>ﬁlter</a:t>
            </a:r>
          </a:p>
        </p:txBody>
      </p:sp>
      <p:sp>
        <p:nvSpPr>
          <p:cNvPr id="3" name="object 3"/>
          <p:cNvSpPr/>
          <p:nvPr/>
        </p:nvSpPr>
        <p:spPr>
          <a:xfrm>
            <a:off x="2057400" y="3886200"/>
            <a:ext cx="17526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00" y="3886200"/>
            <a:ext cx="175260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19200" y="762000"/>
            <a:ext cx="6717030" cy="2759075"/>
            <a:chOff x="1219200" y="762000"/>
            <a:chExt cx="6717030" cy="2759075"/>
          </a:xfrm>
        </p:grpSpPr>
        <p:sp>
          <p:nvSpPr>
            <p:cNvPr id="6" name="object 6"/>
            <p:cNvSpPr/>
            <p:nvPr/>
          </p:nvSpPr>
          <p:spPr>
            <a:xfrm>
              <a:off x="1219200" y="777875"/>
              <a:ext cx="3429000" cy="27003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0" y="762000"/>
              <a:ext cx="3363912" cy="27590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96464" y="3349307"/>
            <a:ext cx="1431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5" dirty="0">
                <a:latin typeface="Arial"/>
                <a:cs typeface="Arial"/>
              </a:rPr>
              <a:t>-direction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49277" y="3309620"/>
            <a:ext cx="1431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-direction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4144645"/>
            <a:ext cx="8164195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100"/>
              </a:spcBef>
              <a:tabLst>
                <a:tab pos="3446145" algn="l"/>
                <a:tab pos="6417945" algn="l"/>
              </a:tabLst>
            </a:pPr>
            <a:r>
              <a:rPr sz="2400" dirty="0">
                <a:latin typeface="Arial"/>
                <a:cs typeface="Arial"/>
              </a:rPr>
              <a:t>1 pixel	3 pixels	7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pixels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355600" marR="67373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rlito"/>
                <a:cs typeface="Carlito"/>
              </a:rPr>
              <a:t>Smoothed derivative removes noise, </a:t>
            </a:r>
            <a:r>
              <a:rPr sz="3000" dirty="0">
                <a:latin typeface="Carlito"/>
                <a:cs typeface="Carlito"/>
              </a:rPr>
              <a:t>but </a:t>
            </a:r>
            <a:r>
              <a:rPr sz="3000" spc="-5" dirty="0">
                <a:latin typeface="Carlito"/>
                <a:cs typeface="Carlito"/>
              </a:rPr>
              <a:t>blurs  </a:t>
            </a:r>
            <a:r>
              <a:rPr sz="3000" dirty="0">
                <a:latin typeface="Carlito"/>
                <a:cs typeface="Carlito"/>
              </a:rPr>
              <a:t>edge. Also ﬁnds edges at </a:t>
            </a:r>
            <a:r>
              <a:rPr sz="3000" spc="-5" dirty="0">
                <a:latin typeface="Carlito"/>
                <a:cs typeface="Carlito"/>
              </a:rPr>
              <a:t>diﬀerent</a:t>
            </a:r>
            <a:r>
              <a:rPr sz="3000" spc="-35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“scales”.</a:t>
            </a:r>
            <a:endParaRPr sz="30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2400"/>
              </a:spcBef>
            </a:pPr>
            <a:r>
              <a:rPr sz="1400" dirty="0">
                <a:latin typeface="Arial"/>
                <a:cs typeface="Arial"/>
              </a:rPr>
              <a:t>Source: D.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Forsyth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987" y="762000"/>
            <a:ext cx="8913812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5076" y="139700"/>
            <a:ext cx="770792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Tradeoﬀ between smoothing </a:t>
            </a:r>
            <a:r>
              <a:rPr sz="3000" dirty="0"/>
              <a:t>and</a:t>
            </a:r>
            <a:r>
              <a:rPr sz="3000" spc="10" dirty="0"/>
              <a:t> </a:t>
            </a:r>
            <a:r>
              <a:rPr sz="3000" spc="-5" dirty="0"/>
              <a:t>localization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452620"/>
            <a:ext cx="7800975" cy="180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700"/>
              </a:lnSpc>
              <a:spcBef>
                <a:spcPts val="11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gradient magnitude </a:t>
            </a:r>
            <a:r>
              <a:rPr sz="2800" dirty="0">
                <a:latin typeface="Carlito"/>
                <a:cs typeface="Carlito"/>
              </a:rPr>
              <a:t>is </a:t>
            </a:r>
            <a:r>
              <a:rPr sz="2800" spc="-5" dirty="0">
                <a:latin typeface="Carlito"/>
                <a:cs typeface="Carlito"/>
              </a:rPr>
              <a:t>large along </a:t>
            </a:r>
            <a:r>
              <a:rPr sz="2800" dirty="0">
                <a:latin typeface="Carlito"/>
                <a:cs typeface="Carlito"/>
              </a:rPr>
              <a:t>a thick </a:t>
            </a:r>
            <a:r>
              <a:rPr sz="2800" spc="-5" dirty="0">
                <a:latin typeface="Carlito"/>
                <a:cs typeface="Carlito"/>
              </a:rPr>
              <a:t>“trail”  or “ridge,” </a:t>
            </a:r>
            <a:r>
              <a:rPr sz="2800" dirty="0">
                <a:latin typeface="Carlito"/>
                <a:cs typeface="Carlito"/>
              </a:rPr>
              <a:t>so </a:t>
            </a:r>
            <a:r>
              <a:rPr sz="2800" spc="-5" dirty="0">
                <a:latin typeface="Carlito"/>
                <a:cs typeface="Carlito"/>
              </a:rPr>
              <a:t>how </a:t>
            </a:r>
            <a:r>
              <a:rPr sz="2800" dirty="0">
                <a:latin typeface="Carlito"/>
                <a:cs typeface="Carlito"/>
              </a:rPr>
              <a:t>do </a:t>
            </a:r>
            <a:r>
              <a:rPr sz="2800" spc="-5" dirty="0">
                <a:latin typeface="Carlito"/>
                <a:cs typeface="Carlito"/>
              </a:rPr>
              <a:t>we identify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5" dirty="0">
                <a:latin typeface="Carlito"/>
                <a:cs typeface="Carlito"/>
              </a:rPr>
              <a:t>actual </a:t>
            </a:r>
            <a:r>
              <a:rPr sz="2800" dirty="0">
                <a:latin typeface="Carlito"/>
                <a:cs typeface="Carlito"/>
              </a:rPr>
              <a:t>edge  </a:t>
            </a:r>
            <a:r>
              <a:rPr sz="2800" spc="-5" dirty="0">
                <a:latin typeface="Carlito"/>
                <a:cs typeface="Carlito"/>
              </a:rPr>
              <a:t>points?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rlito"/>
                <a:cs typeface="Carlito"/>
              </a:rPr>
              <a:t>How </a:t>
            </a:r>
            <a:r>
              <a:rPr sz="2800" dirty="0">
                <a:latin typeface="Carlito"/>
                <a:cs typeface="Carlito"/>
              </a:rPr>
              <a:t>do </a:t>
            </a:r>
            <a:r>
              <a:rPr sz="2800" spc="-5" dirty="0">
                <a:latin typeface="Carlito"/>
                <a:cs typeface="Carlito"/>
              </a:rPr>
              <a:t>we </a:t>
            </a:r>
            <a:r>
              <a:rPr sz="2800" dirty="0">
                <a:latin typeface="Carlito"/>
                <a:cs typeface="Carlito"/>
              </a:rPr>
              <a:t>link the edge </a:t>
            </a:r>
            <a:r>
              <a:rPr sz="2800" spc="-5" dirty="0">
                <a:latin typeface="Carlito"/>
                <a:cs typeface="Carlito"/>
              </a:rPr>
              <a:t>points </a:t>
            </a:r>
            <a:r>
              <a:rPr sz="2800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form</a:t>
            </a:r>
            <a:r>
              <a:rPr sz="280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curves?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2205" y="1018462"/>
            <a:ext cx="3000437" cy="3278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91169" y="223520"/>
            <a:ext cx="6969647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  <a:r>
              <a:rPr spc="-55" dirty="0"/>
              <a:t> </a:t>
            </a:r>
            <a:r>
              <a:rPr spc="-5" dirty="0"/>
              <a:t>issues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36662" y="4647821"/>
            <a:ext cx="224154" cy="15081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Source: D.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Forsyth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5425" y="147320"/>
            <a:ext cx="7277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Designing </a:t>
            </a:r>
            <a:r>
              <a:rPr dirty="0"/>
              <a:t>an edge</a:t>
            </a:r>
            <a:r>
              <a:rPr spc="-25" dirty="0"/>
              <a:t> </a:t>
            </a:r>
            <a:r>
              <a:rPr spc="-5" dirty="0"/>
              <a:t>detector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886460"/>
            <a:ext cx="8273415" cy="30708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Criteria for </a:t>
            </a:r>
            <a:r>
              <a:rPr sz="2400" dirty="0">
                <a:latin typeface="Carlito"/>
                <a:cs typeface="Carlito"/>
              </a:rPr>
              <a:t>an </a:t>
            </a:r>
            <a:r>
              <a:rPr sz="2400" spc="-5" dirty="0">
                <a:latin typeface="Carlito"/>
                <a:cs typeface="Carlito"/>
              </a:rPr>
              <a:t>“optimal” </a:t>
            </a:r>
            <a:r>
              <a:rPr sz="2400" dirty="0">
                <a:latin typeface="Carlito"/>
                <a:cs typeface="Carlito"/>
              </a:rPr>
              <a:t>edge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detector:</a:t>
            </a:r>
            <a:endParaRPr sz="2400">
              <a:latin typeface="Carlito"/>
              <a:cs typeface="Carlito"/>
            </a:endParaRPr>
          </a:p>
          <a:p>
            <a:pPr marL="749300" marR="5080" lvl="1" indent="-279400">
              <a:lnSpc>
                <a:spcPct val="100400"/>
              </a:lnSpc>
              <a:spcBef>
                <a:spcPts val="3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b="1" spc="-5" dirty="0">
                <a:latin typeface="Carlito"/>
                <a:cs typeface="Carlito"/>
              </a:rPr>
              <a:t>Good </a:t>
            </a:r>
            <a:r>
              <a:rPr sz="2000" b="1" spc="-10" dirty="0">
                <a:latin typeface="Carlito"/>
                <a:cs typeface="Carlito"/>
              </a:rPr>
              <a:t>detection: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optimal detector must minimize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probability of  </a:t>
            </a:r>
            <a:r>
              <a:rPr sz="2000" dirty="0">
                <a:latin typeface="Carlito"/>
                <a:cs typeface="Carlito"/>
              </a:rPr>
              <a:t>false </a:t>
            </a:r>
            <a:r>
              <a:rPr sz="2000" spc="-5" dirty="0">
                <a:latin typeface="Carlito"/>
                <a:cs typeface="Carlito"/>
              </a:rPr>
              <a:t>positives (detecting spurious </a:t>
            </a:r>
            <a:r>
              <a:rPr sz="2000" dirty="0">
                <a:latin typeface="Carlito"/>
                <a:cs typeface="Carlito"/>
              </a:rPr>
              <a:t>edges caused by </a:t>
            </a:r>
            <a:r>
              <a:rPr sz="2000" spc="-5" dirty="0">
                <a:latin typeface="Carlito"/>
                <a:cs typeface="Carlito"/>
              </a:rPr>
              <a:t>noise),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5" dirty="0">
                <a:latin typeface="Carlito"/>
                <a:cs typeface="Carlito"/>
              </a:rPr>
              <a:t>well </a:t>
            </a:r>
            <a:r>
              <a:rPr sz="2000" dirty="0">
                <a:latin typeface="Carlito"/>
                <a:cs typeface="Carlito"/>
              </a:rPr>
              <a:t>as that 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false </a:t>
            </a:r>
            <a:r>
              <a:rPr sz="2000" spc="-5" dirty="0">
                <a:latin typeface="Carlito"/>
                <a:cs typeface="Carlito"/>
              </a:rPr>
              <a:t>negatives (missing real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edges)</a:t>
            </a:r>
            <a:endParaRPr sz="2000">
              <a:latin typeface="Carlito"/>
              <a:cs typeface="Carlito"/>
            </a:endParaRPr>
          </a:p>
          <a:p>
            <a:pPr marL="749300" marR="349885" lvl="1" indent="-279400">
              <a:lnSpc>
                <a:spcPct val="100800"/>
              </a:lnSpc>
              <a:spcBef>
                <a:spcPts val="459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b="1" spc="-5" dirty="0">
                <a:latin typeface="Carlito"/>
                <a:cs typeface="Carlito"/>
              </a:rPr>
              <a:t>Good </a:t>
            </a:r>
            <a:r>
              <a:rPr sz="2000" b="1" spc="-10" dirty="0">
                <a:latin typeface="Carlito"/>
                <a:cs typeface="Carlito"/>
              </a:rPr>
              <a:t>localization: </a:t>
            </a:r>
            <a:r>
              <a:rPr sz="2000" dirty="0">
                <a:latin typeface="Carlito"/>
                <a:cs typeface="Carlito"/>
              </a:rPr>
              <a:t>the edges </a:t>
            </a:r>
            <a:r>
              <a:rPr sz="2000" spc="-5" dirty="0">
                <a:latin typeface="Carlito"/>
                <a:cs typeface="Carlito"/>
              </a:rPr>
              <a:t>detected must </a:t>
            </a:r>
            <a:r>
              <a:rPr sz="2000" dirty="0">
                <a:latin typeface="Carlito"/>
                <a:cs typeface="Carlito"/>
              </a:rPr>
              <a:t>be as </a:t>
            </a:r>
            <a:r>
              <a:rPr sz="2000" spc="-5" dirty="0">
                <a:latin typeface="Carlito"/>
                <a:cs typeface="Carlito"/>
              </a:rPr>
              <a:t>close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5" dirty="0">
                <a:latin typeface="Carlito"/>
                <a:cs typeface="Carlito"/>
              </a:rPr>
              <a:t>possible </a:t>
            </a:r>
            <a:r>
              <a:rPr sz="2000" dirty="0">
                <a:latin typeface="Carlito"/>
                <a:cs typeface="Carlito"/>
              </a:rPr>
              <a:t>to  the </a:t>
            </a:r>
            <a:r>
              <a:rPr sz="2000" spc="-5" dirty="0">
                <a:latin typeface="Carlito"/>
                <a:cs typeface="Carlito"/>
              </a:rPr>
              <a:t>true </a:t>
            </a:r>
            <a:r>
              <a:rPr sz="2000" dirty="0">
                <a:latin typeface="Carlito"/>
                <a:cs typeface="Carlito"/>
              </a:rPr>
              <a:t>edges</a:t>
            </a:r>
            <a:endParaRPr sz="2000">
              <a:latin typeface="Carlito"/>
              <a:cs typeface="Carlito"/>
            </a:endParaRPr>
          </a:p>
          <a:p>
            <a:pPr marL="749300" marR="212090" lvl="1" indent="-279400">
              <a:lnSpc>
                <a:spcPct val="100400"/>
              </a:lnSpc>
              <a:spcBef>
                <a:spcPts val="4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b="1" dirty="0">
                <a:latin typeface="Carlito"/>
                <a:cs typeface="Carlito"/>
              </a:rPr>
              <a:t>Single </a:t>
            </a:r>
            <a:r>
              <a:rPr sz="2000" b="1" spc="-5" dirty="0">
                <a:latin typeface="Carlito"/>
                <a:cs typeface="Carlito"/>
              </a:rPr>
              <a:t>response: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detector must return one point only for each true  </a:t>
            </a:r>
            <a:r>
              <a:rPr sz="2000" dirty="0">
                <a:latin typeface="Carlito"/>
                <a:cs typeface="Carlito"/>
              </a:rPr>
              <a:t>edge </a:t>
            </a:r>
            <a:r>
              <a:rPr sz="2000" spc="-5" dirty="0">
                <a:latin typeface="Carlito"/>
                <a:cs typeface="Carlito"/>
              </a:rPr>
              <a:t>point; </a:t>
            </a:r>
            <a:r>
              <a:rPr sz="2000" dirty="0">
                <a:latin typeface="Carlito"/>
                <a:cs typeface="Carlito"/>
              </a:rPr>
              <a:t>that is, </a:t>
            </a:r>
            <a:r>
              <a:rPr sz="2000" spc="-5" dirty="0">
                <a:latin typeface="Carlito"/>
                <a:cs typeface="Carlito"/>
              </a:rPr>
              <a:t>minimize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number of local maxima around </a:t>
            </a:r>
            <a:r>
              <a:rPr sz="2000" dirty="0">
                <a:latin typeface="Carlito"/>
                <a:cs typeface="Carlito"/>
              </a:rPr>
              <a:t>the  </a:t>
            </a:r>
            <a:r>
              <a:rPr sz="2000" spc="-5" dirty="0">
                <a:latin typeface="Carlito"/>
                <a:cs typeface="Carlito"/>
              </a:rPr>
              <a:t>true </a:t>
            </a:r>
            <a:r>
              <a:rPr sz="2000" dirty="0">
                <a:latin typeface="Carlito"/>
                <a:cs typeface="Carlito"/>
              </a:rPr>
              <a:t>edge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7559" y="4269347"/>
            <a:ext cx="4385849" cy="1762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417835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404" y="223520"/>
            <a:ext cx="6637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Canny edge</a:t>
            </a:r>
            <a:r>
              <a:rPr spc="-65" dirty="0"/>
              <a:t> </a:t>
            </a:r>
            <a:r>
              <a:rPr spc="-5" dirty="0"/>
              <a:t>detector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59179"/>
            <a:ext cx="8150860" cy="618278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84200" marR="200025" indent="-342900">
              <a:lnSpc>
                <a:spcPts val="3400"/>
              </a:lnSpc>
              <a:spcBef>
                <a:spcPts val="580"/>
              </a:spcBef>
              <a:buChar char="•"/>
              <a:tabLst>
                <a:tab pos="583565" algn="l"/>
                <a:tab pos="584200" algn="l"/>
              </a:tabLst>
            </a:pPr>
            <a:r>
              <a:rPr sz="3200" dirty="0">
                <a:latin typeface="Carlito"/>
                <a:cs typeface="Carlito"/>
              </a:rPr>
              <a:t>This is </a:t>
            </a:r>
            <a:r>
              <a:rPr sz="3200" spc="-5" dirty="0">
                <a:latin typeface="Carlito"/>
                <a:cs typeface="Carlito"/>
              </a:rPr>
              <a:t>probably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most widely </a:t>
            </a:r>
            <a:r>
              <a:rPr sz="3200" dirty="0">
                <a:latin typeface="Carlito"/>
                <a:cs typeface="Carlito"/>
              </a:rPr>
              <a:t>used edge  </a:t>
            </a:r>
            <a:r>
              <a:rPr sz="3200" spc="-5" dirty="0">
                <a:latin typeface="Carlito"/>
                <a:cs typeface="Carlito"/>
              </a:rPr>
              <a:t>detector </a:t>
            </a:r>
            <a:r>
              <a:rPr sz="3200" dirty="0">
                <a:latin typeface="Carlito"/>
                <a:cs typeface="Carlito"/>
              </a:rPr>
              <a:t>in </a:t>
            </a:r>
            <a:r>
              <a:rPr sz="3200" spc="-5" dirty="0">
                <a:latin typeface="Carlito"/>
                <a:cs typeface="Carlito"/>
              </a:rPr>
              <a:t>computer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vision</a:t>
            </a:r>
            <a:endParaRPr lang="en-US" sz="3200" spc="-5" dirty="0">
              <a:latin typeface="Carlito"/>
              <a:cs typeface="Carlito"/>
            </a:endParaRPr>
          </a:p>
          <a:p>
            <a:pPr marL="584200" marR="200025" indent="-342900">
              <a:lnSpc>
                <a:spcPts val="3400"/>
              </a:lnSpc>
              <a:spcBef>
                <a:spcPts val="580"/>
              </a:spcBef>
              <a:buChar char="•"/>
              <a:tabLst>
                <a:tab pos="583565" algn="l"/>
                <a:tab pos="584200" algn="l"/>
              </a:tabLst>
            </a:pPr>
            <a:r>
              <a:rPr lang="en-US" sz="3200" dirty="0">
                <a:latin typeface="Carlito"/>
              </a:rPr>
              <a:t>Canny Edge Detection is a popular edge detection algorithm. </a:t>
            </a:r>
          </a:p>
          <a:p>
            <a:pPr marL="584200" marR="200025" indent="-342900">
              <a:lnSpc>
                <a:spcPts val="3400"/>
              </a:lnSpc>
              <a:spcBef>
                <a:spcPts val="580"/>
              </a:spcBef>
              <a:buChar char="•"/>
              <a:tabLst>
                <a:tab pos="583565" algn="l"/>
                <a:tab pos="584200" algn="l"/>
              </a:tabLst>
            </a:pPr>
            <a:r>
              <a:rPr lang="en-US" sz="3200" dirty="0">
                <a:latin typeface="Carlito"/>
              </a:rPr>
              <a:t>It was developed by John F. Canny in 1986.</a:t>
            </a:r>
          </a:p>
          <a:p>
            <a:pPr marL="584200" marR="200025" indent="-342900">
              <a:lnSpc>
                <a:spcPts val="3400"/>
              </a:lnSpc>
              <a:spcBef>
                <a:spcPts val="580"/>
              </a:spcBef>
              <a:buChar char="•"/>
              <a:tabLst>
                <a:tab pos="583565" algn="l"/>
                <a:tab pos="584200" algn="l"/>
              </a:tabLst>
            </a:pPr>
            <a:r>
              <a:rPr lang="en-US" sz="3200" dirty="0">
                <a:latin typeface="Carlito"/>
              </a:rPr>
              <a:t> It is a multi-stage algorithm </a:t>
            </a:r>
            <a:endParaRPr sz="3200" dirty="0">
              <a:latin typeface="Carlito"/>
              <a:cs typeface="Carlito"/>
            </a:endParaRPr>
          </a:p>
          <a:p>
            <a:pPr marL="584200" marR="100330" indent="-342900">
              <a:lnSpc>
                <a:spcPct val="90600"/>
              </a:lnSpc>
              <a:spcBef>
                <a:spcPts val="645"/>
              </a:spcBef>
              <a:buChar char="•"/>
              <a:tabLst>
                <a:tab pos="583565" algn="l"/>
                <a:tab pos="584200" algn="l"/>
              </a:tabLst>
            </a:pPr>
            <a:r>
              <a:rPr sz="3200" dirty="0">
                <a:latin typeface="Carlito"/>
                <a:cs typeface="Carlito"/>
              </a:rPr>
              <a:t>Canny has </a:t>
            </a:r>
            <a:r>
              <a:rPr sz="3200" spc="-5" dirty="0">
                <a:latin typeface="Carlito"/>
                <a:cs typeface="Carlito"/>
              </a:rPr>
              <a:t>shown </a:t>
            </a:r>
            <a:r>
              <a:rPr sz="3200" dirty="0">
                <a:latin typeface="Carlito"/>
                <a:cs typeface="Carlito"/>
              </a:rPr>
              <a:t>that the </a:t>
            </a:r>
            <a:r>
              <a:rPr sz="3200" spc="-5" dirty="0">
                <a:latin typeface="Carlito"/>
                <a:cs typeface="Carlito"/>
              </a:rPr>
              <a:t>ﬁrst derivative of  </a:t>
            </a:r>
            <a:r>
              <a:rPr sz="3200" dirty="0">
                <a:latin typeface="Carlito"/>
                <a:cs typeface="Carlito"/>
              </a:rPr>
              <a:t>the Gaussian </a:t>
            </a:r>
            <a:r>
              <a:rPr sz="3200" spc="-5" dirty="0">
                <a:latin typeface="Carlito"/>
                <a:cs typeface="Carlito"/>
              </a:rPr>
              <a:t>closely approximates </a:t>
            </a:r>
            <a:r>
              <a:rPr sz="3200" dirty="0">
                <a:latin typeface="Carlito"/>
                <a:cs typeface="Carlito"/>
              </a:rPr>
              <a:t>the  </a:t>
            </a:r>
            <a:r>
              <a:rPr sz="3200" spc="-5" dirty="0">
                <a:latin typeface="Carlito"/>
                <a:cs typeface="Carlito"/>
              </a:rPr>
              <a:t>operator </a:t>
            </a:r>
            <a:r>
              <a:rPr sz="3200" dirty="0">
                <a:latin typeface="Carlito"/>
                <a:cs typeface="Carlito"/>
              </a:rPr>
              <a:t>that </a:t>
            </a:r>
            <a:r>
              <a:rPr sz="3200" spc="-10" dirty="0">
                <a:latin typeface="Carlito"/>
                <a:cs typeface="Carlito"/>
              </a:rPr>
              <a:t>optimizes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product of </a:t>
            </a:r>
            <a:r>
              <a:rPr lang="en-US" sz="3200" spc="-5" dirty="0">
                <a:latin typeface="Carlito"/>
                <a:cs typeface="Carlito"/>
              </a:rPr>
              <a:t>signal-to-noise</a:t>
            </a:r>
            <a:r>
              <a:rPr sz="3200" spc="-5" dirty="0">
                <a:latin typeface="Carlito"/>
                <a:cs typeface="Carlito"/>
              </a:rPr>
              <a:t> </a:t>
            </a:r>
            <a:r>
              <a:rPr sz="3200" i="1" spc="-10" dirty="0">
                <a:latin typeface="Carlito"/>
                <a:cs typeface="Carlito"/>
              </a:rPr>
              <a:t>ratio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localization</a:t>
            </a:r>
            <a:endParaRPr lang="en-US" sz="3200" spc="-5" dirty="0">
              <a:latin typeface="Carlito"/>
              <a:cs typeface="Carlito"/>
            </a:endParaRPr>
          </a:p>
          <a:p>
            <a:pPr marL="584200" marR="100330" indent="-342900">
              <a:lnSpc>
                <a:spcPct val="90600"/>
              </a:lnSpc>
              <a:spcBef>
                <a:spcPts val="645"/>
              </a:spcBef>
              <a:buChar char="•"/>
              <a:tabLst>
                <a:tab pos="583565" algn="l"/>
                <a:tab pos="584200" algn="l"/>
              </a:tabLst>
            </a:pPr>
            <a:endParaRPr sz="3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22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7440" y="223520"/>
            <a:ext cx="36415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3990" y="5549582"/>
            <a:ext cx="38214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original image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(Lena)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976312"/>
            <a:ext cx="4387850" cy="4387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4088743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9FCE87-066B-4B27-916C-CFD4CEB7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311" y="498157"/>
            <a:ext cx="6559377" cy="1354217"/>
          </a:xfrm>
        </p:spPr>
        <p:txBody>
          <a:bodyPr/>
          <a:lstStyle/>
          <a:p>
            <a:r>
              <a:rPr lang="en-US" dirty="0"/>
              <a:t>1.Noise Reduction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2F78B6-9F01-42AE-8200-54974FF5B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590800"/>
            <a:ext cx="7815580" cy="1477328"/>
          </a:xfrm>
        </p:spPr>
        <p:txBody>
          <a:bodyPr/>
          <a:lstStyle/>
          <a:p>
            <a:r>
              <a:rPr lang="en-US" sz="3200" dirty="0">
                <a:latin typeface="Carlito"/>
              </a:rPr>
              <a:t>Since edge detection is susceptible to noise in the image, first step is to remove the noise in the image with a 5x5 Gaussian filter. </a:t>
            </a:r>
            <a:endParaRPr lang="en-IN" sz="32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90525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F2A6CB-A9D8-4C44-A85A-84F01F8F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9" y="533400"/>
            <a:ext cx="8617201" cy="51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BE18DF6-8DA5-45F2-9570-C1015AAE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9" y="551333"/>
            <a:ext cx="8539801" cy="57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3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6AD77AE-2BE0-4FD0-B723-A24DFF3E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9" y="838201"/>
            <a:ext cx="743040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98157"/>
            <a:ext cx="77111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 </a:t>
            </a:r>
            <a:r>
              <a:rPr dirty="0"/>
              <a:t>do </a:t>
            </a:r>
            <a:r>
              <a:rPr spc="-5" dirty="0"/>
              <a:t>we care about</a:t>
            </a:r>
            <a:r>
              <a:rPr spc="-10" dirty="0"/>
              <a:t> </a:t>
            </a:r>
            <a:r>
              <a:rPr spc="-5" dirty="0"/>
              <a:t>edges?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3755"/>
            <a:ext cx="4399406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Extract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information,  recognize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objects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851655"/>
            <a:ext cx="4107179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Recover geometry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  </a:t>
            </a:r>
            <a:r>
              <a:rPr sz="3200" spc="-5" dirty="0">
                <a:latin typeface="Carlito"/>
                <a:cs typeface="Carlito"/>
              </a:rPr>
              <a:t>viewpoint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1525" y="1373838"/>
            <a:ext cx="2117895" cy="231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32698" y="4244329"/>
            <a:ext cx="4032885" cy="1457960"/>
            <a:chOff x="4832698" y="4244329"/>
            <a:chExt cx="4032885" cy="1457960"/>
          </a:xfrm>
        </p:grpSpPr>
        <p:sp>
          <p:nvSpPr>
            <p:cNvPr id="7" name="object 7"/>
            <p:cNvSpPr/>
            <p:nvPr/>
          </p:nvSpPr>
          <p:spPr>
            <a:xfrm>
              <a:off x="5585078" y="4244329"/>
              <a:ext cx="2197366" cy="1457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6988" y="4483074"/>
              <a:ext cx="2226945" cy="507365"/>
            </a:xfrm>
            <a:custGeom>
              <a:avLst/>
              <a:gdLst/>
              <a:ahLst/>
              <a:cxnLst/>
              <a:rect l="l" t="t" r="r" b="b"/>
              <a:pathLst>
                <a:path w="2226945" h="507364">
                  <a:moveTo>
                    <a:pt x="2226898" y="0"/>
                  </a:moveTo>
                  <a:lnTo>
                    <a:pt x="0" y="507346"/>
                  </a:lnTo>
                </a:path>
              </a:pathLst>
            </a:custGeom>
            <a:ln w="28574">
              <a:solidFill>
                <a:srgbClr val="FFD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994" y="4990428"/>
              <a:ext cx="1755139" cy="387985"/>
            </a:xfrm>
            <a:custGeom>
              <a:avLst/>
              <a:gdLst/>
              <a:ahLst/>
              <a:cxnLst/>
              <a:rect l="l" t="t" r="r" b="b"/>
              <a:pathLst>
                <a:path w="1755140" h="387985">
                  <a:moveTo>
                    <a:pt x="1754528" y="38797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D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985" y="4841201"/>
              <a:ext cx="1788795" cy="149225"/>
            </a:xfrm>
            <a:custGeom>
              <a:avLst/>
              <a:gdLst/>
              <a:ahLst/>
              <a:cxnLst/>
              <a:rect l="l" t="t" r="r" b="b"/>
              <a:pathLst>
                <a:path w="1788795" h="149225">
                  <a:moveTo>
                    <a:pt x="1788268" y="0"/>
                  </a:moveTo>
                  <a:lnTo>
                    <a:pt x="0" y="149219"/>
                  </a:lnTo>
                </a:path>
              </a:pathLst>
            </a:custGeom>
            <a:ln w="28574">
              <a:solidFill>
                <a:srgbClr val="FFD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6993" y="4990426"/>
              <a:ext cx="1957070" cy="119380"/>
            </a:xfrm>
            <a:custGeom>
              <a:avLst/>
              <a:gdLst/>
              <a:ahLst/>
              <a:cxnLst/>
              <a:rect l="l" t="t" r="r" b="b"/>
              <a:pathLst>
                <a:path w="1957070" h="119379">
                  <a:moveTo>
                    <a:pt x="0" y="0"/>
                  </a:moveTo>
                  <a:lnTo>
                    <a:pt x="1956968" y="119375"/>
                  </a:lnTo>
                </a:path>
                <a:path w="1957070" h="119379">
                  <a:moveTo>
                    <a:pt x="0" y="0"/>
                  </a:moveTo>
                  <a:lnTo>
                    <a:pt x="1956968" y="89531"/>
                  </a:lnTo>
                </a:path>
              </a:pathLst>
            </a:custGeom>
            <a:ln w="28574">
              <a:solidFill>
                <a:srgbClr val="FFD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8923" y="5050114"/>
              <a:ext cx="1889760" cy="268605"/>
            </a:xfrm>
            <a:custGeom>
              <a:avLst/>
              <a:gdLst/>
              <a:ahLst/>
              <a:cxnLst/>
              <a:rect l="l" t="t" r="r" b="b"/>
              <a:pathLst>
                <a:path w="1889759" h="268604">
                  <a:moveTo>
                    <a:pt x="0" y="268594"/>
                  </a:moveTo>
                  <a:lnTo>
                    <a:pt x="1889488" y="0"/>
                  </a:lnTo>
                </a:path>
              </a:pathLst>
            </a:custGeom>
            <a:ln w="28574">
              <a:solidFill>
                <a:srgbClr val="D7A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38923" y="4632299"/>
              <a:ext cx="1889760" cy="268605"/>
            </a:xfrm>
            <a:custGeom>
              <a:avLst/>
              <a:gdLst/>
              <a:ahLst/>
              <a:cxnLst/>
              <a:rect l="l" t="t" r="r" b="b"/>
              <a:pathLst>
                <a:path w="1889759" h="268604">
                  <a:moveTo>
                    <a:pt x="0" y="0"/>
                  </a:moveTo>
                  <a:lnTo>
                    <a:pt x="1889488" y="268594"/>
                  </a:lnTo>
                </a:path>
              </a:pathLst>
            </a:custGeom>
            <a:ln w="28574">
              <a:solidFill>
                <a:srgbClr val="D7A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24636" y="4939150"/>
              <a:ext cx="1918335" cy="0"/>
            </a:xfrm>
            <a:custGeom>
              <a:avLst/>
              <a:gdLst/>
              <a:ahLst/>
              <a:cxnLst/>
              <a:rect l="l" t="t" r="r" b="b"/>
              <a:pathLst>
                <a:path w="1918334">
                  <a:moveTo>
                    <a:pt x="0" y="0"/>
                  </a:moveTo>
                  <a:lnTo>
                    <a:pt x="1918063" y="0"/>
                  </a:lnTo>
                </a:path>
              </a:pathLst>
            </a:custGeom>
            <a:ln w="45402">
              <a:solidFill>
                <a:srgbClr val="D7A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38923" y="5020266"/>
              <a:ext cx="1889760" cy="208915"/>
            </a:xfrm>
            <a:custGeom>
              <a:avLst/>
              <a:gdLst/>
              <a:ahLst/>
              <a:cxnLst/>
              <a:rect l="l" t="t" r="r" b="b"/>
              <a:pathLst>
                <a:path w="1889759" h="208914">
                  <a:moveTo>
                    <a:pt x="0" y="208907"/>
                  </a:moveTo>
                  <a:lnTo>
                    <a:pt x="1889488" y="0"/>
                  </a:lnTo>
                </a:path>
              </a:pathLst>
            </a:custGeom>
            <a:ln w="28574">
              <a:solidFill>
                <a:srgbClr val="D7A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38923" y="4811356"/>
              <a:ext cx="1889760" cy="119380"/>
            </a:xfrm>
            <a:custGeom>
              <a:avLst/>
              <a:gdLst/>
              <a:ahLst/>
              <a:cxnLst/>
              <a:rect l="l" t="t" r="r" b="b"/>
              <a:pathLst>
                <a:path w="1889759" h="119379">
                  <a:moveTo>
                    <a:pt x="0" y="0"/>
                  </a:moveTo>
                  <a:lnTo>
                    <a:pt x="1889488" y="119375"/>
                  </a:lnTo>
                </a:path>
              </a:pathLst>
            </a:custGeom>
            <a:ln w="28574">
              <a:solidFill>
                <a:srgbClr val="D7A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029943" y="5381574"/>
            <a:ext cx="6534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30" marR="5080" indent="-151765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6600"/>
                </a:solidFill>
                <a:latin typeface="Tahoma"/>
                <a:cs typeface="Tahoma"/>
              </a:rPr>
              <a:t>Vanishing  point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84673" y="4961851"/>
            <a:ext cx="4106545" cy="405765"/>
            <a:chOff x="4784673" y="4961851"/>
            <a:chExt cx="4106545" cy="405765"/>
          </a:xfrm>
        </p:grpSpPr>
        <p:sp>
          <p:nvSpPr>
            <p:cNvPr id="19" name="object 19"/>
            <p:cNvSpPr/>
            <p:nvPr/>
          </p:nvSpPr>
          <p:spPr>
            <a:xfrm>
              <a:off x="8221078" y="5181183"/>
              <a:ext cx="504190" cy="167640"/>
            </a:xfrm>
            <a:custGeom>
              <a:avLst/>
              <a:gdLst/>
              <a:ahLst/>
              <a:cxnLst/>
              <a:rect l="l" t="t" r="r" b="b"/>
              <a:pathLst>
                <a:path w="504190" h="167639">
                  <a:moveTo>
                    <a:pt x="0" y="167370"/>
                  </a:moveTo>
                  <a:lnTo>
                    <a:pt x="503594" y="0"/>
                  </a:lnTo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34336" y="5150980"/>
              <a:ext cx="127000" cy="108585"/>
            </a:xfrm>
            <a:custGeom>
              <a:avLst/>
              <a:gdLst/>
              <a:ahLst/>
              <a:cxnLst/>
              <a:rect l="l" t="t" r="r" b="b"/>
              <a:pathLst>
                <a:path w="127000" h="108585">
                  <a:moveTo>
                    <a:pt x="0" y="0"/>
                  </a:moveTo>
                  <a:lnTo>
                    <a:pt x="36055" y="108470"/>
                  </a:lnTo>
                  <a:lnTo>
                    <a:pt x="126491" y="18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13248" y="4990426"/>
              <a:ext cx="4049395" cy="0"/>
            </a:xfrm>
            <a:custGeom>
              <a:avLst/>
              <a:gdLst/>
              <a:ahLst/>
              <a:cxnLst/>
              <a:rect l="l" t="t" r="r" b="b"/>
              <a:pathLst>
                <a:path w="4049395">
                  <a:moveTo>
                    <a:pt x="0" y="0"/>
                  </a:moveTo>
                  <a:lnTo>
                    <a:pt x="4048907" y="0"/>
                  </a:lnTo>
                </a:path>
              </a:pathLst>
            </a:custGeom>
            <a:ln w="57149">
              <a:solidFill>
                <a:srgbClr val="00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94122" y="4337037"/>
            <a:ext cx="6534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5080" indent="-2159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000FF"/>
                </a:solidFill>
                <a:latin typeface="Tahoma"/>
                <a:cs typeface="Tahoma"/>
              </a:rPr>
              <a:t>Vanishing  line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28171" y="4583404"/>
            <a:ext cx="501015" cy="433705"/>
            <a:chOff x="4828171" y="4583404"/>
            <a:chExt cx="501015" cy="433705"/>
          </a:xfrm>
        </p:grpSpPr>
        <p:sp>
          <p:nvSpPr>
            <p:cNvPr id="24" name="object 24"/>
            <p:cNvSpPr/>
            <p:nvPr/>
          </p:nvSpPr>
          <p:spPr>
            <a:xfrm>
              <a:off x="5184406" y="4602454"/>
              <a:ext cx="120650" cy="293370"/>
            </a:xfrm>
            <a:custGeom>
              <a:avLst/>
              <a:gdLst/>
              <a:ahLst/>
              <a:cxnLst/>
              <a:rect l="l" t="t" r="r" b="b"/>
              <a:pathLst>
                <a:path w="120650" h="293370">
                  <a:moveTo>
                    <a:pt x="0" y="0"/>
                  </a:moveTo>
                  <a:lnTo>
                    <a:pt x="120464" y="293367"/>
                  </a:lnTo>
                </a:path>
              </a:pathLst>
            </a:custGeom>
            <a:ln w="380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23052" y="4803622"/>
              <a:ext cx="106045" cy="127635"/>
            </a:xfrm>
            <a:custGeom>
              <a:avLst/>
              <a:gdLst/>
              <a:ahLst/>
              <a:cxnLst/>
              <a:rect l="l" t="t" r="r" b="b"/>
              <a:pathLst>
                <a:path w="106045" h="127635">
                  <a:moveTo>
                    <a:pt x="105740" y="0"/>
                  </a:moveTo>
                  <a:lnTo>
                    <a:pt x="0" y="43421"/>
                  </a:lnTo>
                  <a:lnTo>
                    <a:pt x="96291" y="127444"/>
                  </a:lnTo>
                  <a:lnTo>
                    <a:pt x="10574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32934" y="497302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148" y="0"/>
                  </a:moveTo>
                  <a:lnTo>
                    <a:pt x="13528" y="1538"/>
                  </a:lnTo>
                  <a:lnTo>
                    <a:pt x="6488" y="5734"/>
                  </a:lnTo>
                  <a:lnTo>
                    <a:pt x="1740" y="11958"/>
                  </a:lnTo>
                  <a:lnTo>
                    <a:pt x="0" y="19583"/>
                  </a:lnTo>
                  <a:lnTo>
                    <a:pt x="1740" y="27208"/>
                  </a:lnTo>
                  <a:lnTo>
                    <a:pt x="6488" y="33432"/>
                  </a:lnTo>
                  <a:lnTo>
                    <a:pt x="13528" y="37628"/>
                  </a:lnTo>
                  <a:lnTo>
                    <a:pt x="22148" y="39166"/>
                  </a:lnTo>
                  <a:lnTo>
                    <a:pt x="30761" y="37628"/>
                  </a:lnTo>
                  <a:lnTo>
                    <a:pt x="37798" y="33432"/>
                  </a:lnTo>
                  <a:lnTo>
                    <a:pt x="42544" y="27208"/>
                  </a:lnTo>
                  <a:lnTo>
                    <a:pt x="44284" y="19583"/>
                  </a:lnTo>
                  <a:lnTo>
                    <a:pt x="42544" y="11958"/>
                  </a:lnTo>
                  <a:lnTo>
                    <a:pt x="37798" y="5734"/>
                  </a:lnTo>
                  <a:lnTo>
                    <a:pt x="30761" y="1538"/>
                  </a:lnTo>
                  <a:lnTo>
                    <a:pt x="2214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32934" y="497302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585"/>
                  </a:moveTo>
                  <a:lnTo>
                    <a:pt x="1740" y="11961"/>
                  </a:lnTo>
                  <a:lnTo>
                    <a:pt x="6485" y="5736"/>
                  </a:lnTo>
                  <a:lnTo>
                    <a:pt x="13523" y="1539"/>
                  </a:lnTo>
                  <a:lnTo>
                    <a:pt x="22142" y="0"/>
                  </a:lnTo>
                  <a:lnTo>
                    <a:pt x="30761" y="1539"/>
                  </a:lnTo>
                  <a:lnTo>
                    <a:pt x="37800" y="5736"/>
                  </a:lnTo>
                  <a:lnTo>
                    <a:pt x="42545" y="11961"/>
                  </a:lnTo>
                  <a:lnTo>
                    <a:pt x="44286" y="19585"/>
                  </a:lnTo>
                  <a:lnTo>
                    <a:pt x="42545" y="27208"/>
                  </a:lnTo>
                  <a:lnTo>
                    <a:pt x="37800" y="33433"/>
                  </a:lnTo>
                  <a:lnTo>
                    <a:pt x="30761" y="37630"/>
                  </a:lnTo>
                  <a:lnTo>
                    <a:pt x="22142" y="39170"/>
                  </a:lnTo>
                  <a:lnTo>
                    <a:pt x="13523" y="37630"/>
                  </a:lnTo>
                  <a:lnTo>
                    <a:pt x="6485" y="33433"/>
                  </a:lnTo>
                  <a:lnTo>
                    <a:pt x="1740" y="27208"/>
                  </a:lnTo>
                  <a:lnTo>
                    <a:pt x="0" y="19585"/>
                  </a:lnTo>
                  <a:close/>
                </a:path>
              </a:pathLst>
            </a:custGeom>
            <a:ln w="9524">
              <a:solidFill>
                <a:srgbClr val="AB1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92040" y="5328107"/>
            <a:ext cx="6534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30" marR="5080" indent="-151765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6600"/>
                </a:solidFill>
                <a:latin typeface="Tahoma"/>
                <a:cs typeface="Tahoma"/>
              </a:rPr>
              <a:t>Vanishing  point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880736" y="3991283"/>
            <a:ext cx="2578735" cy="1401445"/>
            <a:chOff x="4880736" y="3991283"/>
            <a:chExt cx="2578735" cy="1401445"/>
          </a:xfrm>
        </p:grpSpPr>
        <p:sp>
          <p:nvSpPr>
            <p:cNvPr id="30" name="object 30"/>
            <p:cNvSpPr/>
            <p:nvPr/>
          </p:nvSpPr>
          <p:spPr>
            <a:xfrm>
              <a:off x="4901002" y="5082389"/>
              <a:ext cx="148590" cy="236854"/>
            </a:xfrm>
            <a:custGeom>
              <a:avLst/>
              <a:gdLst/>
              <a:ahLst/>
              <a:cxnLst/>
              <a:rect l="l" t="t" r="r" b="b"/>
              <a:pathLst>
                <a:path w="148589" h="236854">
                  <a:moveTo>
                    <a:pt x="148440" y="236332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80736" y="5050116"/>
              <a:ext cx="109220" cy="127635"/>
            </a:xfrm>
            <a:custGeom>
              <a:avLst/>
              <a:gdLst/>
              <a:ahLst/>
              <a:cxnLst/>
              <a:rect l="l" t="t" r="r" b="b"/>
              <a:pathLst>
                <a:path w="109220" h="127635">
                  <a:moveTo>
                    <a:pt x="0" y="0"/>
                  </a:moveTo>
                  <a:lnTo>
                    <a:pt x="12395" y="127190"/>
                  </a:lnTo>
                  <a:lnTo>
                    <a:pt x="109181" y="66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92964" y="4005574"/>
              <a:ext cx="0" cy="1223645"/>
            </a:xfrm>
            <a:custGeom>
              <a:avLst/>
              <a:gdLst/>
              <a:ahLst/>
              <a:cxnLst/>
              <a:rect l="l" t="t" r="r" b="b"/>
              <a:pathLst>
                <a:path h="1223645">
                  <a:moveTo>
                    <a:pt x="0" y="1223599"/>
                  </a:moveTo>
                  <a:lnTo>
                    <a:pt x="1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5334" y="4005580"/>
              <a:ext cx="0" cy="1253490"/>
            </a:xfrm>
            <a:custGeom>
              <a:avLst/>
              <a:gdLst/>
              <a:ahLst/>
              <a:cxnLst/>
              <a:rect l="l" t="t" r="r" b="b"/>
              <a:pathLst>
                <a:path h="1253489">
                  <a:moveTo>
                    <a:pt x="0" y="1253439"/>
                  </a:moveTo>
                  <a:lnTo>
                    <a:pt x="1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85902" y="4005580"/>
              <a:ext cx="0" cy="1313180"/>
            </a:xfrm>
            <a:custGeom>
              <a:avLst/>
              <a:gdLst/>
              <a:ahLst/>
              <a:cxnLst/>
              <a:rect l="l" t="t" r="r" b="b"/>
              <a:pathLst>
                <a:path h="1313179">
                  <a:moveTo>
                    <a:pt x="0" y="1313129"/>
                  </a:moveTo>
                  <a:lnTo>
                    <a:pt x="1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35254" y="4005580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137281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05193" y="4005575"/>
              <a:ext cx="0" cy="1343025"/>
            </a:xfrm>
            <a:custGeom>
              <a:avLst/>
              <a:gdLst/>
              <a:ahLst/>
              <a:cxnLst/>
              <a:rect l="l" t="t" r="r" b="b"/>
              <a:pathLst>
                <a:path h="1343025">
                  <a:moveTo>
                    <a:pt x="0" y="134297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45044" y="4005575"/>
              <a:ext cx="0" cy="1283335"/>
            </a:xfrm>
            <a:custGeom>
              <a:avLst/>
              <a:gdLst/>
              <a:ahLst/>
              <a:cxnLst/>
              <a:rect l="l" t="t" r="r" b="b"/>
              <a:pathLst>
                <a:path h="1283335">
                  <a:moveTo>
                    <a:pt x="0" y="128328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07630" y="4005571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h="805814">
                  <a:moveTo>
                    <a:pt x="0" y="80578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662214" y="3919220"/>
            <a:ext cx="1167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6600"/>
                </a:solidFill>
                <a:latin typeface="Tahoma"/>
                <a:cs typeface="Tahoma"/>
              </a:rPr>
              <a:t>Vertical</a:t>
            </a:r>
            <a:r>
              <a:rPr sz="1000" b="1" spc="-65" dirty="0">
                <a:solidFill>
                  <a:srgbClr val="FF6600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FF6600"/>
                </a:solidFill>
                <a:latin typeface="Tahoma"/>
                <a:cs typeface="Tahoma"/>
              </a:rPr>
              <a:t>vanishing  point</a:t>
            </a:r>
            <a:endParaRPr sz="1000">
              <a:latin typeface="Tahoma"/>
              <a:cs typeface="Tahoma"/>
            </a:endParaRPr>
          </a:p>
          <a:p>
            <a:pPr marR="17145" algn="ctr">
              <a:lnSpc>
                <a:spcPct val="100000"/>
              </a:lnSpc>
            </a:pPr>
            <a:r>
              <a:rPr sz="1000" b="1" dirty="0">
                <a:solidFill>
                  <a:srgbClr val="FF6600"/>
                </a:solidFill>
                <a:latin typeface="Tahoma"/>
                <a:cs typeface="Tahoma"/>
              </a:rPr>
              <a:t>(at</a:t>
            </a:r>
            <a:r>
              <a:rPr sz="1000" b="1" spc="-20" dirty="0">
                <a:solidFill>
                  <a:srgbClr val="FF6600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FF6600"/>
                </a:solidFill>
                <a:latin typeface="Tahoma"/>
                <a:cs typeface="Tahoma"/>
              </a:rPr>
              <a:t>infinity)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537615" y="3886200"/>
            <a:ext cx="114300" cy="179070"/>
            <a:chOff x="7537615" y="3886200"/>
            <a:chExt cx="114300" cy="179070"/>
          </a:xfrm>
        </p:grpSpPr>
        <p:sp>
          <p:nvSpPr>
            <p:cNvPr id="41" name="object 41"/>
            <p:cNvSpPr/>
            <p:nvPr/>
          </p:nvSpPr>
          <p:spPr>
            <a:xfrm>
              <a:off x="7594764" y="3924306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6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37615" y="38862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358074" y="6021863"/>
            <a:ext cx="1186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J.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Hayes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1371600"/>
            <a:ext cx="48768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5424" y="223520"/>
            <a:ext cx="76599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 </a:t>
            </a:r>
            <a:r>
              <a:rPr lang="en-US" spc="-5" dirty="0"/>
              <a:t>Non-max</a:t>
            </a:r>
            <a:r>
              <a:rPr spc="-869" dirty="0"/>
              <a:t> </a:t>
            </a:r>
            <a:r>
              <a:rPr lang="en-US" spc="-869" dirty="0"/>
              <a:t>   </a:t>
            </a:r>
            <a:r>
              <a:rPr spc="-90" dirty="0"/>
              <a:t>Suppression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58074" y="6021863"/>
            <a:ext cx="1186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J.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Hayes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1642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050" y="284479"/>
            <a:ext cx="64031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After </a:t>
            </a:r>
            <a:r>
              <a:rPr lang="en-US" sz="3600" spc="75" dirty="0"/>
              <a:t>non-max</a:t>
            </a:r>
            <a:r>
              <a:rPr sz="3600" spc="-615" dirty="0"/>
              <a:t> </a:t>
            </a:r>
            <a:r>
              <a:rPr lang="en-US" sz="3600" spc="-615" dirty="0"/>
              <a:t>   </a:t>
            </a:r>
            <a:r>
              <a:rPr sz="3600" spc="-75" dirty="0"/>
              <a:t>suppression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676400" y="1371600"/>
            <a:ext cx="48768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58074" y="6021863"/>
            <a:ext cx="1186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J.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Hayes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360423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5B80C5-D810-4429-BD50-7354CDF6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9" y="69566"/>
            <a:ext cx="9004201" cy="67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1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60EEF5-9B77-445B-BCD3-38E04F7D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9" y="838201"/>
            <a:ext cx="8643001" cy="41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0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483" y="152400"/>
            <a:ext cx="6210643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Hysteresis</a:t>
            </a:r>
            <a:r>
              <a:rPr sz="3200" spc="-20" dirty="0"/>
              <a:t> </a:t>
            </a:r>
            <a:r>
              <a:rPr sz="3200" spc="-5" dirty="0"/>
              <a:t>thresholding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579628"/>
            <a:ext cx="7778750" cy="88328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Threshold </a:t>
            </a:r>
            <a:r>
              <a:rPr sz="2400" dirty="0">
                <a:latin typeface="Carlito"/>
                <a:cs typeface="Carlito"/>
              </a:rPr>
              <a:t>at </a:t>
            </a:r>
            <a:r>
              <a:rPr sz="2400" spc="-5" dirty="0">
                <a:latin typeface="Carlito"/>
                <a:cs typeface="Carlito"/>
              </a:rPr>
              <a:t>low/high </a:t>
            </a:r>
            <a:r>
              <a:rPr sz="2400" dirty="0">
                <a:latin typeface="Carlito"/>
                <a:cs typeface="Carlito"/>
              </a:rPr>
              <a:t>levels to get </a:t>
            </a:r>
            <a:r>
              <a:rPr sz="2400" spc="-5" dirty="0">
                <a:latin typeface="Carlito"/>
                <a:cs typeface="Carlito"/>
              </a:rPr>
              <a:t>weak/strong </a:t>
            </a:r>
            <a:r>
              <a:rPr sz="2400" dirty="0">
                <a:latin typeface="Carlito"/>
                <a:cs typeface="Carlito"/>
              </a:rPr>
              <a:t>edge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pixels</a:t>
            </a: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Do connected components, starting from strong </a:t>
            </a:r>
            <a:r>
              <a:rPr sz="2400" dirty="0">
                <a:latin typeface="Carlito"/>
                <a:cs typeface="Carlito"/>
              </a:rPr>
              <a:t>edge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pixels</a:t>
            </a:r>
          </a:p>
        </p:txBody>
      </p:sp>
      <p:sp>
        <p:nvSpPr>
          <p:cNvPr id="4" name="object 4"/>
          <p:cNvSpPr/>
          <p:nvPr/>
        </p:nvSpPr>
        <p:spPr>
          <a:xfrm>
            <a:off x="3074364" y="1981200"/>
            <a:ext cx="48768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1362228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921" y="223520"/>
            <a:ext cx="70292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Hysteresis</a:t>
            </a:r>
            <a:r>
              <a:rPr spc="-35" dirty="0"/>
              <a:t> </a:t>
            </a:r>
            <a:r>
              <a:rPr spc="-5" dirty="0"/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415" y="1234757"/>
            <a:ext cx="7469505" cy="23088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12470" indent="-342900">
              <a:lnSpc>
                <a:spcPts val="38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Check that </a:t>
            </a:r>
            <a:r>
              <a:rPr sz="3200" spc="-5" dirty="0">
                <a:latin typeface="Carlito"/>
                <a:cs typeface="Carlito"/>
              </a:rPr>
              <a:t>maximum </a:t>
            </a:r>
            <a:r>
              <a:rPr sz="3200" dirty="0">
                <a:latin typeface="Carlito"/>
                <a:cs typeface="Carlito"/>
              </a:rPr>
              <a:t>value </a:t>
            </a:r>
            <a:r>
              <a:rPr sz="3200" spc="-5" dirty="0">
                <a:latin typeface="Carlito"/>
                <a:cs typeface="Carlito"/>
              </a:rPr>
              <a:t>of gradient  </a:t>
            </a:r>
            <a:r>
              <a:rPr sz="3200" dirty="0">
                <a:latin typeface="Carlito"/>
                <a:cs typeface="Carlito"/>
              </a:rPr>
              <a:t>value is </a:t>
            </a:r>
            <a:r>
              <a:rPr sz="3200" spc="-5" dirty="0">
                <a:latin typeface="Carlito"/>
                <a:cs typeface="Carlito"/>
              </a:rPr>
              <a:t>suﬃciently large</a:t>
            </a:r>
            <a:endParaRPr sz="3200" dirty="0">
              <a:latin typeface="Carlito"/>
              <a:cs typeface="Carlito"/>
            </a:endParaRPr>
          </a:p>
          <a:p>
            <a:pPr marL="469900" lvl="1">
              <a:lnSpc>
                <a:spcPct val="100000"/>
              </a:lnSpc>
              <a:spcBef>
                <a:spcPts val="509"/>
              </a:spcBef>
              <a:tabLst>
                <a:tab pos="755650" algn="l"/>
                <a:tab pos="2507615" algn="l"/>
              </a:tabLst>
            </a:pPr>
            <a:r>
              <a:rPr lang="en-US" sz="2800" spc="-415" dirty="0">
                <a:latin typeface="+mj-lt"/>
                <a:cs typeface="Carlito"/>
              </a:rPr>
              <a:t>drop-outs</a:t>
            </a:r>
            <a:r>
              <a:rPr sz="2800" spc="-415" dirty="0">
                <a:latin typeface="Carlito"/>
                <a:cs typeface="Carlito"/>
              </a:rPr>
              <a:t>?	</a:t>
            </a:r>
            <a:r>
              <a:rPr sz="2800" dirty="0">
                <a:latin typeface="Carlito"/>
                <a:cs typeface="Carlito"/>
              </a:rPr>
              <a:t>use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hysteresis</a:t>
            </a:r>
            <a:endParaRPr sz="2800" dirty="0">
              <a:latin typeface="Carlito"/>
              <a:cs typeface="Carlito"/>
            </a:endParaRPr>
          </a:p>
          <a:p>
            <a:pPr marL="1155065" marR="5080" lvl="2" indent="-228600">
              <a:lnSpc>
                <a:spcPts val="2820"/>
              </a:lnSpc>
              <a:spcBef>
                <a:spcPts val="79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dirty="0">
                <a:latin typeface="Carlito"/>
                <a:cs typeface="Carlito"/>
              </a:rPr>
              <a:t>use a high </a:t>
            </a:r>
            <a:r>
              <a:rPr sz="2400" spc="-5" dirty="0">
                <a:latin typeface="Carlito"/>
                <a:cs typeface="Carlito"/>
              </a:rPr>
              <a:t>threshold </a:t>
            </a:r>
            <a:r>
              <a:rPr sz="2400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start </a:t>
            </a:r>
            <a:r>
              <a:rPr sz="2400" dirty="0">
                <a:latin typeface="Carlito"/>
                <a:cs typeface="Carlito"/>
              </a:rPr>
              <a:t>edge </a:t>
            </a:r>
            <a:r>
              <a:rPr sz="2400" spc="-5" dirty="0">
                <a:latin typeface="Carlito"/>
                <a:cs typeface="Carlito"/>
              </a:rPr>
              <a:t>curves </a:t>
            </a:r>
            <a:r>
              <a:rPr sz="2400" dirty="0">
                <a:latin typeface="Carlito"/>
                <a:cs typeface="Carlito"/>
              </a:rPr>
              <a:t>and a </a:t>
            </a:r>
            <a:r>
              <a:rPr sz="2400" spc="-5" dirty="0">
                <a:latin typeface="Carlito"/>
                <a:cs typeface="Carlito"/>
              </a:rPr>
              <a:t>low  threshold </a:t>
            </a:r>
            <a:r>
              <a:rPr sz="2400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continue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them.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475" y="3968202"/>
            <a:ext cx="8133715" cy="1511935"/>
            <a:chOff x="337475" y="3968202"/>
            <a:chExt cx="8133715" cy="1511935"/>
          </a:xfrm>
        </p:grpSpPr>
        <p:sp>
          <p:nvSpPr>
            <p:cNvPr id="5" name="object 5"/>
            <p:cNvSpPr/>
            <p:nvPr/>
          </p:nvSpPr>
          <p:spPr>
            <a:xfrm>
              <a:off x="375575" y="4006302"/>
              <a:ext cx="2679065" cy="705485"/>
            </a:xfrm>
            <a:custGeom>
              <a:avLst/>
              <a:gdLst/>
              <a:ahLst/>
              <a:cxnLst/>
              <a:rect l="l" t="t" r="r" b="b"/>
              <a:pathLst>
                <a:path w="2679065" h="705485">
                  <a:moveTo>
                    <a:pt x="87974" y="691109"/>
                  </a:moveTo>
                  <a:lnTo>
                    <a:pt x="55983" y="698885"/>
                  </a:lnTo>
                  <a:lnTo>
                    <a:pt x="27991" y="704328"/>
                  </a:lnTo>
                  <a:lnTo>
                    <a:pt x="7997" y="705105"/>
                  </a:lnTo>
                  <a:lnTo>
                    <a:pt x="0" y="698885"/>
                  </a:lnTo>
                  <a:lnTo>
                    <a:pt x="7997" y="683334"/>
                  </a:lnTo>
                  <a:lnTo>
                    <a:pt x="35989" y="656119"/>
                  </a:lnTo>
                  <a:lnTo>
                    <a:pt x="87974" y="614909"/>
                  </a:lnTo>
                  <a:lnTo>
                    <a:pt x="110677" y="597344"/>
                  </a:lnTo>
                  <a:lnTo>
                    <a:pt x="137037" y="576094"/>
                  </a:lnTo>
                  <a:lnTo>
                    <a:pt x="166775" y="551566"/>
                  </a:lnTo>
                  <a:lnTo>
                    <a:pt x="199612" y="524168"/>
                  </a:lnTo>
                  <a:lnTo>
                    <a:pt x="235268" y="494308"/>
                  </a:lnTo>
                  <a:lnTo>
                    <a:pt x="273464" y="462395"/>
                  </a:lnTo>
                  <a:lnTo>
                    <a:pt x="313922" y="428836"/>
                  </a:lnTo>
                  <a:lnTo>
                    <a:pt x="356362" y="394038"/>
                  </a:lnTo>
                  <a:lnTo>
                    <a:pt x="400506" y="358411"/>
                  </a:lnTo>
                  <a:lnTo>
                    <a:pt x="446073" y="322361"/>
                  </a:lnTo>
                  <a:lnTo>
                    <a:pt x="492786" y="286297"/>
                  </a:lnTo>
                  <a:lnTo>
                    <a:pt x="540364" y="250627"/>
                  </a:lnTo>
                  <a:lnTo>
                    <a:pt x="588530" y="215758"/>
                  </a:lnTo>
                  <a:lnTo>
                    <a:pt x="637003" y="182098"/>
                  </a:lnTo>
                  <a:lnTo>
                    <a:pt x="685504" y="150056"/>
                  </a:lnTo>
                  <a:lnTo>
                    <a:pt x="733755" y="120039"/>
                  </a:lnTo>
                  <a:lnTo>
                    <a:pt x="781477" y="92455"/>
                  </a:lnTo>
                  <a:lnTo>
                    <a:pt x="828390" y="67712"/>
                  </a:lnTo>
                  <a:lnTo>
                    <a:pt x="874215" y="46219"/>
                  </a:lnTo>
                  <a:lnTo>
                    <a:pt x="918673" y="28382"/>
                  </a:lnTo>
                  <a:lnTo>
                    <a:pt x="961486" y="14609"/>
                  </a:lnTo>
                  <a:lnTo>
                    <a:pt x="1002373" y="5310"/>
                  </a:lnTo>
                  <a:lnTo>
                    <a:pt x="1048289" y="55"/>
                  </a:lnTo>
                  <a:lnTo>
                    <a:pt x="1093815" y="0"/>
                  </a:lnTo>
                  <a:lnTo>
                    <a:pt x="1138986" y="4643"/>
                  </a:lnTo>
                  <a:lnTo>
                    <a:pt x="1183835" y="13486"/>
                  </a:lnTo>
                  <a:lnTo>
                    <a:pt x="1228396" y="26029"/>
                  </a:lnTo>
                  <a:lnTo>
                    <a:pt x="1272700" y="41771"/>
                  </a:lnTo>
                  <a:lnTo>
                    <a:pt x="1316783" y="60213"/>
                  </a:lnTo>
                  <a:lnTo>
                    <a:pt x="1360676" y="80854"/>
                  </a:lnTo>
                  <a:lnTo>
                    <a:pt x="1404414" y="103195"/>
                  </a:lnTo>
                  <a:lnTo>
                    <a:pt x="1448030" y="126736"/>
                  </a:lnTo>
                  <a:lnTo>
                    <a:pt x="1491557" y="150977"/>
                  </a:lnTo>
                  <a:lnTo>
                    <a:pt x="1535028" y="175418"/>
                  </a:lnTo>
                  <a:lnTo>
                    <a:pt x="1578478" y="199559"/>
                  </a:lnTo>
                  <a:lnTo>
                    <a:pt x="1621938" y="222900"/>
                  </a:lnTo>
                  <a:lnTo>
                    <a:pt x="1665443" y="244941"/>
                  </a:lnTo>
                  <a:lnTo>
                    <a:pt x="1709025" y="265183"/>
                  </a:lnTo>
                  <a:lnTo>
                    <a:pt x="1752719" y="283125"/>
                  </a:lnTo>
                  <a:lnTo>
                    <a:pt x="1796557" y="298267"/>
                  </a:lnTo>
                  <a:lnTo>
                    <a:pt x="1840573" y="310110"/>
                  </a:lnTo>
                  <a:lnTo>
                    <a:pt x="1889878" y="320734"/>
                  </a:lnTo>
                  <a:lnTo>
                    <a:pt x="1939184" y="330241"/>
                  </a:lnTo>
                  <a:lnTo>
                    <a:pt x="1988490" y="338702"/>
                  </a:lnTo>
                  <a:lnTo>
                    <a:pt x="2037796" y="346185"/>
                  </a:lnTo>
                  <a:lnTo>
                    <a:pt x="2087102" y="352762"/>
                  </a:lnTo>
                  <a:lnTo>
                    <a:pt x="2136408" y="358500"/>
                  </a:lnTo>
                  <a:lnTo>
                    <a:pt x="2185713" y="363471"/>
                  </a:lnTo>
                  <a:lnTo>
                    <a:pt x="2235019" y="367744"/>
                  </a:lnTo>
                  <a:lnTo>
                    <a:pt x="2284325" y="371389"/>
                  </a:lnTo>
                  <a:lnTo>
                    <a:pt x="2333631" y="374475"/>
                  </a:lnTo>
                  <a:lnTo>
                    <a:pt x="2382937" y="377073"/>
                  </a:lnTo>
                  <a:lnTo>
                    <a:pt x="2432243" y="379252"/>
                  </a:lnTo>
                  <a:lnTo>
                    <a:pt x="2481549" y="381083"/>
                  </a:lnTo>
                  <a:lnTo>
                    <a:pt x="2530854" y="382634"/>
                  </a:lnTo>
                  <a:lnTo>
                    <a:pt x="2580160" y="383975"/>
                  </a:lnTo>
                  <a:lnTo>
                    <a:pt x="2629466" y="385177"/>
                  </a:lnTo>
                  <a:lnTo>
                    <a:pt x="2678772" y="386309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8150" y="4011612"/>
              <a:ext cx="2590800" cy="685800"/>
            </a:xfrm>
            <a:custGeom>
              <a:avLst/>
              <a:gdLst/>
              <a:ahLst/>
              <a:cxnLst/>
              <a:rect l="l" t="t" r="r" b="b"/>
              <a:pathLst>
                <a:path w="2590800" h="685800">
                  <a:moveTo>
                    <a:pt x="0" y="380999"/>
                  </a:moveTo>
                  <a:lnTo>
                    <a:pt x="38256" y="391452"/>
                  </a:lnTo>
                  <a:lnTo>
                    <a:pt x="77454" y="401121"/>
                  </a:lnTo>
                  <a:lnTo>
                    <a:pt x="118533" y="409221"/>
                  </a:lnTo>
                  <a:lnTo>
                    <a:pt x="162434" y="414970"/>
                  </a:lnTo>
                  <a:lnTo>
                    <a:pt x="210098" y="417583"/>
                  </a:lnTo>
                  <a:lnTo>
                    <a:pt x="262466" y="416277"/>
                  </a:lnTo>
                  <a:lnTo>
                    <a:pt x="320478" y="410267"/>
                  </a:lnTo>
                  <a:lnTo>
                    <a:pt x="385076" y="398769"/>
                  </a:lnTo>
                  <a:lnTo>
                    <a:pt x="457199" y="380999"/>
                  </a:lnTo>
                  <a:lnTo>
                    <a:pt x="526150" y="356126"/>
                  </a:lnTo>
                  <a:lnTo>
                    <a:pt x="563168" y="339234"/>
                  </a:lnTo>
                  <a:lnTo>
                    <a:pt x="601717" y="319898"/>
                  </a:lnTo>
                  <a:lnTo>
                    <a:pt x="641672" y="298513"/>
                  </a:lnTo>
                  <a:lnTo>
                    <a:pt x="682911" y="275474"/>
                  </a:lnTo>
                  <a:lnTo>
                    <a:pt x="725310" y="251177"/>
                  </a:lnTo>
                  <a:lnTo>
                    <a:pt x="768746" y="226016"/>
                  </a:lnTo>
                  <a:lnTo>
                    <a:pt x="813095" y="200385"/>
                  </a:lnTo>
                  <a:lnTo>
                    <a:pt x="858234" y="174681"/>
                  </a:lnTo>
                  <a:lnTo>
                    <a:pt x="904040" y="149297"/>
                  </a:lnTo>
                  <a:lnTo>
                    <a:pt x="950388" y="124630"/>
                  </a:lnTo>
                  <a:lnTo>
                    <a:pt x="997156" y="101073"/>
                  </a:lnTo>
                  <a:lnTo>
                    <a:pt x="1044221" y="79022"/>
                  </a:lnTo>
                  <a:lnTo>
                    <a:pt x="1091458" y="58871"/>
                  </a:lnTo>
                  <a:lnTo>
                    <a:pt x="1138745" y="41016"/>
                  </a:lnTo>
                  <a:lnTo>
                    <a:pt x="1185957" y="25852"/>
                  </a:lnTo>
                  <a:lnTo>
                    <a:pt x="1232972" y="13773"/>
                  </a:lnTo>
                  <a:lnTo>
                    <a:pt x="1279666" y="5175"/>
                  </a:lnTo>
                  <a:lnTo>
                    <a:pt x="1325916" y="452"/>
                  </a:lnTo>
                  <a:lnTo>
                    <a:pt x="1371598" y="0"/>
                  </a:lnTo>
                  <a:lnTo>
                    <a:pt x="1415799" y="3649"/>
                  </a:lnTo>
                  <a:lnTo>
                    <a:pt x="1461653" y="10934"/>
                  </a:lnTo>
                  <a:lnTo>
                    <a:pt x="1508924" y="21554"/>
                  </a:lnTo>
                  <a:lnTo>
                    <a:pt x="1557375" y="35208"/>
                  </a:lnTo>
                  <a:lnTo>
                    <a:pt x="1606771" y="51596"/>
                  </a:lnTo>
                  <a:lnTo>
                    <a:pt x="1656876" y="70417"/>
                  </a:lnTo>
                  <a:lnTo>
                    <a:pt x="1707453" y="91371"/>
                  </a:lnTo>
                  <a:lnTo>
                    <a:pt x="1758266" y="114156"/>
                  </a:lnTo>
                  <a:lnTo>
                    <a:pt x="1809079" y="138473"/>
                  </a:lnTo>
                  <a:lnTo>
                    <a:pt x="1859656" y="164021"/>
                  </a:lnTo>
                  <a:lnTo>
                    <a:pt x="1909761" y="190499"/>
                  </a:lnTo>
                  <a:lnTo>
                    <a:pt x="1959157" y="217607"/>
                  </a:lnTo>
                  <a:lnTo>
                    <a:pt x="2007608" y="245044"/>
                  </a:lnTo>
                  <a:lnTo>
                    <a:pt x="2054879" y="272510"/>
                  </a:lnTo>
                  <a:lnTo>
                    <a:pt x="2100733" y="299704"/>
                  </a:lnTo>
                  <a:lnTo>
                    <a:pt x="2144933" y="326325"/>
                  </a:lnTo>
                  <a:lnTo>
                    <a:pt x="2187245" y="352074"/>
                  </a:lnTo>
                  <a:lnTo>
                    <a:pt x="2227431" y="376648"/>
                  </a:lnTo>
                  <a:lnTo>
                    <a:pt x="2265255" y="399749"/>
                  </a:lnTo>
                  <a:lnTo>
                    <a:pt x="2300482" y="421074"/>
                  </a:lnTo>
                  <a:lnTo>
                    <a:pt x="2332875" y="440325"/>
                  </a:lnTo>
                  <a:lnTo>
                    <a:pt x="2362198" y="457199"/>
                  </a:lnTo>
                  <a:lnTo>
                    <a:pt x="2438176" y="502852"/>
                  </a:lnTo>
                  <a:lnTo>
                    <a:pt x="2494159" y="542507"/>
                  </a:lnTo>
                  <a:lnTo>
                    <a:pt x="2533481" y="577164"/>
                  </a:lnTo>
                  <a:lnTo>
                    <a:pt x="2559473" y="607822"/>
                  </a:lnTo>
                  <a:lnTo>
                    <a:pt x="2584799" y="661139"/>
                  </a:lnTo>
                  <a:lnTo>
                    <a:pt x="2590798" y="6857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10414" y="4697412"/>
              <a:ext cx="668655" cy="609600"/>
            </a:xfrm>
            <a:custGeom>
              <a:avLst/>
              <a:gdLst/>
              <a:ahLst/>
              <a:cxnLst/>
              <a:rect l="l" t="t" r="r" b="b"/>
              <a:pathLst>
                <a:path w="668654" h="609600">
                  <a:moveTo>
                    <a:pt x="58534" y="0"/>
                  </a:moveTo>
                  <a:lnTo>
                    <a:pt x="41810" y="46514"/>
                  </a:lnTo>
                  <a:lnTo>
                    <a:pt x="26340" y="92715"/>
                  </a:lnTo>
                  <a:lnTo>
                    <a:pt x="13379" y="138288"/>
                  </a:lnTo>
                  <a:lnTo>
                    <a:pt x="4181" y="182921"/>
                  </a:lnTo>
                  <a:lnTo>
                    <a:pt x="0" y="226300"/>
                  </a:lnTo>
                  <a:lnTo>
                    <a:pt x="2090" y="268110"/>
                  </a:lnTo>
                  <a:lnTo>
                    <a:pt x="11706" y="308040"/>
                  </a:lnTo>
                  <a:lnTo>
                    <a:pt x="30103" y="345774"/>
                  </a:lnTo>
                  <a:lnTo>
                    <a:pt x="58534" y="380999"/>
                  </a:lnTo>
                  <a:lnTo>
                    <a:pt x="115693" y="425325"/>
                  </a:lnTo>
                  <a:lnTo>
                    <a:pt x="151348" y="445719"/>
                  </a:lnTo>
                  <a:lnTo>
                    <a:pt x="191165" y="465072"/>
                  </a:lnTo>
                  <a:lnTo>
                    <a:pt x="234727" y="483489"/>
                  </a:lnTo>
                  <a:lnTo>
                    <a:pt x="281620" y="501074"/>
                  </a:lnTo>
                  <a:lnTo>
                    <a:pt x="331425" y="517930"/>
                  </a:lnTo>
                  <a:lnTo>
                    <a:pt x="383728" y="534162"/>
                  </a:lnTo>
                  <a:lnTo>
                    <a:pt x="438112" y="549874"/>
                  </a:lnTo>
                  <a:lnTo>
                    <a:pt x="494161" y="565169"/>
                  </a:lnTo>
                  <a:lnTo>
                    <a:pt x="551458" y="580153"/>
                  </a:lnTo>
                  <a:lnTo>
                    <a:pt x="609588" y="594928"/>
                  </a:lnTo>
                  <a:lnTo>
                    <a:pt x="668134" y="609599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78549" y="4545012"/>
              <a:ext cx="2286000" cy="928369"/>
            </a:xfrm>
            <a:custGeom>
              <a:avLst/>
              <a:gdLst/>
              <a:ahLst/>
              <a:cxnLst/>
              <a:rect l="l" t="t" r="r" b="b"/>
              <a:pathLst>
                <a:path w="2286000" h="928370">
                  <a:moveTo>
                    <a:pt x="0" y="761999"/>
                  </a:moveTo>
                  <a:lnTo>
                    <a:pt x="53035" y="792479"/>
                  </a:lnTo>
                  <a:lnTo>
                    <a:pt x="93268" y="807719"/>
                  </a:lnTo>
                  <a:lnTo>
                    <a:pt x="149961" y="822959"/>
                  </a:lnTo>
                  <a:lnTo>
                    <a:pt x="228600" y="838199"/>
                  </a:lnTo>
                  <a:lnTo>
                    <a:pt x="262965" y="844725"/>
                  </a:lnTo>
                  <a:lnTo>
                    <a:pt x="300579" y="853084"/>
                  </a:lnTo>
                  <a:lnTo>
                    <a:pt x="341192" y="862775"/>
                  </a:lnTo>
                  <a:lnTo>
                    <a:pt x="384554" y="873300"/>
                  </a:lnTo>
                  <a:lnTo>
                    <a:pt x="430416" y="884158"/>
                  </a:lnTo>
                  <a:lnTo>
                    <a:pt x="478527" y="894849"/>
                  </a:lnTo>
                  <a:lnTo>
                    <a:pt x="528637" y="904874"/>
                  </a:lnTo>
                  <a:lnTo>
                    <a:pt x="580497" y="913732"/>
                  </a:lnTo>
                  <a:lnTo>
                    <a:pt x="633856" y="920925"/>
                  </a:lnTo>
                  <a:lnTo>
                    <a:pt x="688465" y="925951"/>
                  </a:lnTo>
                  <a:lnTo>
                    <a:pt x="744074" y="928312"/>
                  </a:lnTo>
                  <a:lnTo>
                    <a:pt x="800432" y="927506"/>
                  </a:lnTo>
                  <a:lnTo>
                    <a:pt x="857291" y="923035"/>
                  </a:lnTo>
                  <a:lnTo>
                    <a:pt x="914399" y="914399"/>
                  </a:lnTo>
                  <a:lnTo>
                    <a:pt x="955504" y="905845"/>
                  </a:lnTo>
                  <a:lnTo>
                    <a:pt x="998638" y="895501"/>
                  </a:lnTo>
                  <a:lnTo>
                    <a:pt x="1043544" y="883481"/>
                  </a:lnTo>
                  <a:lnTo>
                    <a:pt x="1089964" y="869898"/>
                  </a:lnTo>
                  <a:lnTo>
                    <a:pt x="1137641" y="854868"/>
                  </a:lnTo>
                  <a:lnTo>
                    <a:pt x="1186319" y="838504"/>
                  </a:lnTo>
                  <a:lnTo>
                    <a:pt x="1235739" y="820921"/>
                  </a:lnTo>
                  <a:lnTo>
                    <a:pt x="1285645" y="802233"/>
                  </a:lnTo>
                  <a:lnTo>
                    <a:pt x="1335780" y="782554"/>
                  </a:lnTo>
                  <a:lnTo>
                    <a:pt x="1385886" y="761999"/>
                  </a:lnTo>
                  <a:lnTo>
                    <a:pt x="1435707" y="740682"/>
                  </a:lnTo>
                  <a:lnTo>
                    <a:pt x="1484984" y="718717"/>
                  </a:lnTo>
                  <a:lnTo>
                    <a:pt x="1533462" y="696219"/>
                  </a:lnTo>
                  <a:lnTo>
                    <a:pt x="1580882" y="673302"/>
                  </a:lnTo>
                  <a:lnTo>
                    <a:pt x="1626988" y="650080"/>
                  </a:lnTo>
                  <a:lnTo>
                    <a:pt x="1671522" y="626668"/>
                  </a:lnTo>
                  <a:lnTo>
                    <a:pt x="1714227" y="603179"/>
                  </a:lnTo>
                  <a:lnTo>
                    <a:pt x="1754846" y="579729"/>
                  </a:lnTo>
                  <a:lnTo>
                    <a:pt x="1793123" y="556431"/>
                  </a:lnTo>
                  <a:lnTo>
                    <a:pt x="1828799" y="533399"/>
                  </a:lnTo>
                  <a:lnTo>
                    <a:pt x="1876076" y="500173"/>
                  </a:lnTo>
                  <a:lnTo>
                    <a:pt x="1920105" y="465863"/>
                  </a:lnTo>
                  <a:lnTo>
                    <a:pt x="1961135" y="430554"/>
                  </a:lnTo>
                  <a:lnTo>
                    <a:pt x="1999415" y="394329"/>
                  </a:lnTo>
                  <a:lnTo>
                    <a:pt x="2035196" y="357270"/>
                  </a:lnTo>
                  <a:lnTo>
                    <a:pt x="2068728" y="319462"/>
                  </a:lnTo>
                  <a:lnTo>
                    <a:pt x="2100261" y="280987"/>
                  </a:lnTo>
                  <a:lnTo>
                    <a:pt x="2130044" y="241929"/>
                  </a:lnTo>
                  <a:lnTo>
                    <a:pt x="2158327" y="202371"/>
                  </a:lnTo>
                  <a:lnTo>
                    <a:pt x="2185361" y="162397"/>
                  </a:lnTo>
                  <a:lnTo>
                    <a:pt x="2211395" y="122089"/>
                  </a:lnTo>
                  <a:lnTo>
                    <a:pt x="2236679" y="81531"/>
                  </a:lnTo>
                  <a:lnTo>
                    <a:pt x="2261464" y="40807"/>
                  </a:lnTo>
                  <a:lnTo>
                    <a:pt x="2285998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65340" y="6052820"/>
            <a:ext cx="1300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Source: S.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Seitz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339319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5858" y="314959"/>
            <a:ext cx="4686542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Final Canny</a:t>
            </a:r>
            <a:r>
              <a:rPr sz="3200" spc="-95" dirty="0"/>
              <a:t> </a:t>
            </a:r>
            <a:r>
              <a:rPr sz="3200" dirty="0"/>
              <a:t>Edges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401762"/>
            <a:ext cx="9144000" cy="4876800"/>
            <a:chOff x="0" y="1401762"/>
            <a:chExt cx="9144000" cy="4876800"/>
          </a:xfrm>
        </p:grpSpPr>
        <p:sp>
          <p:nvSpPr>
            <p:cNvPr id="4" name="object 4"/>
            <p:cNvSpPr/>
            <p:nvPr/>
          </p:nvSpPr>
          <p:spPr>
            <a:xfrm>
              <a:off x="0" y="1401762"/>
              <a:ext cx="4876800" cy="48767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7200" y="1401762"/>
              <a:ext cx="4876800" cy="4876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2483691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404" y="498157"/>
            <a:ext cx="6256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Canny edge</a:t>
            </a:r>
            <a:r>
              <a:rPr spc="-65" dirty="0"/>
              <a:t> </a:t>
            </a:r>
            <a:r>
              <a:rPr spc="-5" dirty="0"/>
              <a:t>detector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1592"/>
            <a:ext cx="7313295" cy="445250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600" spc="-5" dirty="0">
                <a:latin typeface="Carlito"/>
                <a:cs typeface="Carlito"/>
              </a:rPr>
              <a:t>Filter image with </a:t>
            </a:r>
            <a:r>
              <a:rPr sz="2600" dirty="0">
                <a:latin typeface="Carlito"/>
                <a:cs typeface="Carlito"/>
              </a:rPr>
              <a:t>x, y </a:t>
            </a:r>
            <a:r>
              <a:rPr sz="2600" spc="-5" dirty="0">
                <a:latin typeface="Carlito"/>
                <a:cs typeface="Carlito"/>
              </a:rPr>
              <a:t>derivatives of</a:t>
            </a:r>
            <a:r>
              <a:rPr sz="2600" spc="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Gaussian</a:t>
            </a:r>
          </a:p>
          <a:p>
            <a:pPr marL="546100" indent="-533400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600" dirty="0">
                <a:latin typeface="Carlito"/>
                <a:cs typeface="Carlito"/>
              </a:rPr>
              <a:t>Find </a:t>
            </a:r>
            <a:r>
              <a:rPr sz="2600" spc="-5" dirty="0">
                <a:latin typeface="Carlito"/>
                <a:cs typeface="Carlito"/>
              </a:rPr>
              <a:t>magnitude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5" dirty="0">
                <a:latin typeface="Carlito"/>
                <a:cs typeface="Carlito"/>
              </a:rPr>
              <a:t>orientation of</a:t>
            </a:r>
            <a:r>
              <a:rPr sz="2600" spc="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gradient</a:t>
            </a:r>
            <a:endParaRPr lang="en-US" sz="2600" spc="-5" dirty="0">
              <a:latin typeface="Carlito"/>
              <a:cs typeface="Carlito"/>
            </a:endParaRPr>
          </a:p>
          <a:p>
            <a:pPr marL="546100" indent="-533400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lang="en-US" sz="2600" spc="-5" dirty="0">
                <a:latin typeface="Carlito"/>
                <a:cs typeface="Carlito"/>
              </a:rPr>
              <a:t>Non-maximum suppression:</a:t>
            </a:r>
          </a:p>
          <a:p>
            <a:pPr marL="927100" lvl="1" indent="-457200">
              <a:spcBef>
                <a:spcPts val="305"/>
              </a:spcBef>
              <a:buFont typeface="Courier New" pitchFamily="49" charset="0"/>
              <a:buChar char="o"/>
              <a:tabLst>
                <a:tab pos="545465" algn="l"/>
                <a:tab pos="546100" algn="l"/>
              </a:tabLst>
            </a:pPr>
            <a:r>
              <a:rPr lang="en-US" sz="2600" spc="-5" dirty="0">
                <a:latin typeface="Carlito"/>
                <a:cs typeface="Carlito"/>
              </a:rPr>
              <a:t>Thin multi-pixel wide “ridges” down to single pixel width</a:t>
            </a:r>
            <a:endParaRPr sz="2600" dirty="0">
              <a:latin typeface="Carlito"/>
              <a:cs typeface="Carlito"/>
            </a:endParaRPr>
          </a:p>
          <a:p>
            <a:pPr marL="546100" indent="-53340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600" spc="-5" dirty="0" err="1">
                <a:latin typeface="Carlito"/>
                <a:cs typeface="Carlito"/>
              </a:rPr>
              <a:t>Thresholding</a:t>
            </a:r>
            <a:r>
              <a:rPr sz="2600" spc="-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 linking </a:t>
            </a:r>
            <a:r>
              <a:rPr sz="2600" spc="-5" dirty="0">
                <a:latin typeface="Carlito"/>
                <a:cs typeface="Carlito"/>
              </a:rPr>
              <a:t>(hysteresis):</a:t>
            </a:r>
            <a:endParaRPr sz="2600" dirty="0">
              <a:latin typeface="Carlito"/>
              <a:cs typeface="Carlito"/>
            </a:endParaRPr>
          </a:p>
          <a:p>
            <a:pPr marL="850900" lvl="1" indent="-381000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200" spc="-5" dirty="0">
                <a:latin typeface="Carlito"/>
                <a:cs typeface="Carlito"/>
              </a:rPr>
              <a:t>Deﬁne two thresholds: low </a:t>
            </a:r>
            <a:r>
              <a:rPr sz="2200" dirty="0">
                <a:latin typeface="Carlito"/>
                <a:cs typeface="Carlito"/>
              </a:rPr>
              <a:t>and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high</a:t>
            </a:r>
          </a:p>
          <a:p>
            <a:pPr marL="850900" marR="154940" lvl="1" indent="-381000">
              <a:lnSpc>
                <a:spcPts val="2370"/>
              </a:lnSpc>
              <a:spcBef>
                <a:spcPts val="56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200" dirty="0">
                <a:latin typeface="Carlito"/>
                <a:cs typeface="Carlito"/>
              </a:rPr>
              <a:t>Use the high </a:t>
            </a:r>
            <a:r>
              <a:rPr sz="2200" spc="-5" dirty="0">
                <a:latin typeface="Carlito"/>
                <a:cs typeface="Carlito"/>
              </a:rPr>
              <a:t>threshold </a:t>
            </a:r>
            <a:r>
              <a:rPr sz="220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start </a:t>
            </a:r>
            <a:r>
              <a:rPr sz="2200" dirty="0">
                <a:latin typeface="Carlito"/>
                <a:cs typeface="Carlito"/>
              </a:rPr>
              <a:t>edge </a:t>
            </a:r>
            <a:r>
              <a:rPr sz="2200" spc="-5" dirty="0">
                <a:latin typeface="Carlito"/>
                <a:cs typeface="Carlito"/>
              </a:rPr>
              <a:t>curves </a:t>
            </a:r>
            <a:r>
              <a:rPr sz="2200" dirty="0">
                <a:latin typeface="Carlito"/>
                <a:cs typeface="Carlito"/>
              </a:rPr>
              <a:t>and the </a:t>
            </a:r>
            <a:r>
              <a:rPr sz="2200" spc="-5" dirty="0">
                <a:latin typeface="Carlito"/>
                <a:cs typeface="Carlito"/>
              </a:rPr>
              <a:t>low  threshold </a:t>
            </a:r>
            <a:r>
              <a:rPr sz="220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continue</a:t>
            </a:r>
            <a:r>
              <a:rPr sz="2200" dirty="0">
                <a:latin typeface="Carlito"/>
                <a:cs typeface="Carlito"/>
              </a:rPr>
              <a:t> them</a:t>
            </a:r>
          </a:p>
          <a:p>
            <a:pPr>
              <a:lnSpc>
                <a:spcPct val="100000"/>
              </a:lnSpc>
            </a:pPr>
            <a:endParaRPr sz="2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17655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119" y="284479"/>
            <a:ext cx="751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Eﬀect </a:t>
            </a:r>
            <a:r>
              <a:rPr sz="3600" spc="-5" dirty="0"/>
              <a:t>of </a:t>
            </a:r>
            <a:r>
              <a:rPr sz="3600" dirty="0">
                <a:latin typeface="Symbol"/>
                <a:cs typeface="Symbol"/>
              </a:rPr>
              <a:t>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5" dirty="0"/>
              <a:t>(Gaussian kernel</a:t>
            </a:r>
            <a:r>
              <a:rPr sz="3600" spc="-80" dirty="0"/>
              <a:t> </a:t>
            </a:r>
            <a:r>
              <a:rPr sz="3600" spc="-5" dirty="0"/>
              <a:t>spread/size)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0" y="1385887"/>
            <a:ext cx="2925762" cy="2925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2400" y="1371600"/>
            <a:ext cx="5883275" cy="2940050"/>
            <a:chOff x="152400" y="1371600"/>
            <a:chExt cx="5883275" cy="2940050"/>
          </a:xfrm>
        </p:grpSpPr>
        <p:sp>
          <p:nvSpPr>
            <p:cNvPr id="5" name="object 5"/>
            <p:cNvSpPr/>
            <p:nvPr/>
          </p:nvSpPr>
          <p:spPr>
            <a:xfrm>
              <a:off x="3109912" y="1371600"/>
              <a:ext cx="2925762" cy="29257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400" y="1385887"/>
              <a:ext cx="2925762" cy="29257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930171" y="4433887"/>
            <a:ext cx="856868" cy="225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4401820"/>
            <a:ext cx="7073265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2831465" algn="l"/>
                <a:tab pos="5803265" algn="l"/>
              </a:tabLst>
            </a:pPr>
            <a:r>
              <a:rPr sz="3000" baseline="2777" dirty="0">
                <a:latin typeface="Arial"/>
                <a:cs typeface="Arial"/>
              </a:rPr>
              <a:t>original	</a:t>
            </a:r>
            <a:r>
              <a:rPr sz="2000" dirty="0">
                <a:latin typeface="Arial"/>
                <a:cs typeface="Arial"/>
              </a:rPr>
              <a:t>Canny</a:t>
            </a:r>
            <a:r>
              <a:rPr sz="2000" spc="-5" dirty="0">
                <a:latin typeface="Arial"/>
                <a:cs typeface="Arial"/>
              </a:rPr>
              <a:t> with	</a:t>
            </a:r>
            <a:r>
              <a:rPr sz="3000" baseline="2777" dirty="0">
                <a:latin typeface="Arial"/>
                <a:cs typeface="Arial"/>
              </a:rPr>
              <a:t>Canny</a:t>
            </a:r>
            <a:r>
              <a:rPr sz="3000" spc="-112" baseline="2777" dirty="0">
                <a:latin typeface="Arial"/>
                <a:cs typeface="Arial"/>
              </a:rPr>
              <a:t> </a:t>
            </a:r>
            <a:r>
              <a:rPr sz="3000" spc="-7" baseline="2777" dirty="0">
                <a:latin typeface="Arial"/>
                <a:cs typeface="Arial"/>
              </a:rPr>
              <a:t>with</a:t>
            </a:r>
            <a:endParaRPr sz="3000" baseline="277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rlito"/>
                <a:cs typeface="Carlito"/>
              </a:rPr>
              <a:t>The choice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dirty="0">
                <a:latin typeface="Symbol"/>
                <a:cs typeface="Symbol"/>
              </a:rPr>
              <a:t>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rlito"/>
                <a:cs typeface="Carlito"/>
              </a:rPr>
              <a:t>depends </a:t>
            </a:r>
            <a:r>
              <a:rPr sz="2800" spc="-5" dirty="0">
                <a:latin typeface="Carlito"/>
                <a:cs typeface="Carlito"/>
              </a:rPr>
              <a:t>on desired</a:t>
            </a:r>
            <a:r>
              <a:rPr sz="2800" spc="-9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behavior</a:t>
            </a:r>
            <a:endParaRPr sz="28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42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rlito"/>
                <a:cs typeface="Carlito"/>
              </a:rPr>
              <a:t>large </a:t>
            </a:r>
            <a:r>
              <a:rPr sz="2000" dirty="0">
                <a:latin typeface="Symbol"/>
                <a:cs typeface="Symbol"/>
              </a:rPr>
              <a:t>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rlito"/>
                <a:cs typeface="Carlito"/>
              </a:rPr>
              <a:t>detects large </a:t>
            </a:r>
            <a:r>
              <a:rPr sz="2000" dirty="0">
                <a:latin typeface="Carlito"/>
                <a:cs typeface="Carlito"/>
              </a:rPr>
              <a:t>scale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edges</a:t>
            </a:r>
            <a:endParaRPr sz="2000">
              <a:latin typeface="Carlito"/>
              <a:cs typeface="Carlito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rlito"/>
                <a:cs typeface="Carlito"/>
              </a:rPr>
              <a:t>small </a:t>
            </a:r>
            <a:r>
              <a:rPr sz="2000" dirty="0">
                <a:latin typeface="Symbol"/>
                <a:cs typeface="Symbol"/>
              </a:rPr>
              <a:t>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rlito"/>
                <a:cs typeface="Carlito"/>
              </a:rPr>
              <a:t>detects </a:t>
            </a:r>
            <a:r>
              <a:rPr sz="2000" dirty="0">
                <a:latin typeface="Carlito"/>
                <a:cs typeface="Carlito"/>
              </a:rPr>
              <a:t>ﬁne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features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97569" y="4421853"/>
            <a:ext cx="861825" cy="2189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25715" y="6052820"/>
            <a:ext cx="1300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Source: S.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Seitz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1828768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Non-maximum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25" y="5229407"/>
            <a:ext cx="8130800" cy="113553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Check if pixel is local maximum along gradient direction.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Select single max across width of the edge.</a:t>
            </a:r>
            <a:endParaRPr lang="en-US" dirty="0"/>
          </a:p>
        </p:txBody>
      </p:sp>
      <p:pic>
        <p:nvPicPr>
          <p:cNvPr id="4" name="Picture 3" descr="Screen Shot 2016-09-30 at 2.25.04 AM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80"/>
          <a:stretch/>
        </p:blipFill>
        <p:spPr>
          <a:xfrm flipH="1" flipV="1">
            <a:off x="4736353" y="914399"/>
            <a:ext cx="3929528" cy="41925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H="1" flipV="1">
            <a:off x="7246471" y="2539999"/>
            <a:ext cx="717177" cy="65741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Screen Shot 2016-09-30 at 2.30.11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0" y="914401"/>
            <a:ext cx="4228351" cy="419259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 rot="19752689">
            <a:off x="2820134" y="3854499"/>
            <a:ext cx="621488" cy="777589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2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9584" y="1852702"/>
            <a:ext cx="2809713" cy="306443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10000"/>
                  </a:schemeClr>
                </a:solidFill>
              </a:rPr>
              <a:t> Discontinuity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Surface normal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8000"/>
                </a:solidFill>
              </a:rPr>
              <a:t>Surface color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Illumination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660066"/>
                </a:solidFill>
              </a:rPr>
              <a:t>Depth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Material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3987" y="1015424"/>
            <a:ext cx="72308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9E7E38"/>
                </a:solidFill>
              </a:rPr>
              <a:t>What is causing edges in an image?</a:t>
            </a:r>
          </a:p>
        </p:txBody>
      </p:sp>
      <p:pic>
        <p:nvPicPr>
          <p:cNvPr id="6" name="Picture 5" descr="Recreated_colored_terracotta_warrior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3" y="1628589"/>
            <a:ext cx="5707529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3" y="1628589"/>
            <a:ext cx="5705286" cy="4572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4490901" y="3349812"/>
            <a:ext cx="687292" cy="388471"/>
          </a:xfrm>
          <a:prstGeom prst="straightConnector1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514513" y="4751296"/>
            <a:ext cx="579716" cy="285374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4828" y="5653739"/>
            <a:ext cx="300224" cy="35261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929875" y="2841812"/>
            <a:ext cx="461499" cy="50800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884223" y="3556001"/>
            <a:ext cx="0" cy="627529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5933679" y="5348941"/>
            <a:ext cx="670321" cy="663383"/>
          </a:xfrm>
          <a:prstGeom prst="straightConnector1">
            <a:avLst/>
          </a:prstGeom>
          <a:noFill/>
          <a:ln w="38100" cap="flat" cmpd="sng" algn="ctr">
            <a:solidFill>
              <a:srgbClr val="8C6B2B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90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and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74371"/>
            <a:ext cx="8226425" cy="4572000"/>
          </a:xfrm>
        </p:spPr>
        <p:txBody>
          <a:bodyPr/>
          <a:lstStyle/>
          <a:p>
            <a:r>
              <a:rPr lang="en-US" b="0" dirty="0"/>
              <a:t>Use a high threshold to start edge curves, and a</a:t>
            </a:r>
          </a:p>
          <a:p>
            <a:r>
              <a:rPr lang="en-US" b="0" dirty="0"/>
              <a:t>low threshold to continue them.</a:t>
            </a:r>
            <a:endParaRPr lang="en-US" dirty="0"/>
          </a:p>
        </p:txBody>
      </p:sp>
      <p:pic>
        <p:nvPicPr>
          <p:cNvPr id="4" name="Picture 3" descr="Screen Shot 2016-09-30 at 2.30.11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6" y="2086086"/>
            <a:ext cx="4228351" cy="4192594"/>
          </a:xfrm>
          <a:prstGeom prst="rect">
            <a:avLst/>
          </a:prstGeom>
        </p:spPr>
      </p:pic>
      <p:pic>
        <p:nvPicPr>
          <p:cNvPr id="5" name="Picture 4" descr="Screen Shot 2016-09-30 at 2.36.04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67616" flipV="1">
            <a:off x="2788056" y="3739032"/>
            <a:ext cx="4609198" cy="1192695"/>
          </a:xfrm>
          <a:prstGeom prst="rect">
            <a:avLst/>
          </a:prstGeom>
        </p:spPr>
      </p:pic>
      <p:pic>
        <p:nvPicPr>
          <p:cNvPr id="7" name="Picture 6" descr="Screen Shot 2016-09-30 at 2.39.03 AM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66" y="2005503"/>
            <a:ext cx="3233834" cy="43478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 rot="614060">
            <a:off x="642470" y="4570606"/>
            <a:ext cx="478118" cy="1075765"/>
          </a:xfrm>
          <a:prstGeom prst="roundRect">
            <a:avLst>
              <a:gd name="adj" fmla="val 3229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340323" y="2005503"/>
            <a:ext cx="1651089" cy="4347882"/>
          </a:xfrm>
          <a:prstGeom prst="roundRect">
            <a:avLst>
              <a:gd name="adj" fmla="val 3229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9E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26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69" y="3481293"/>
            <a:ext cx="7029917" cy="3766671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/>
              <a:t>Filter image with derivative of Gaussian (</a:t>
            </a:r>
            <a:r>
              <a:rPr lang="en-US" sz="2000" b="0" dirty="0" err="1"/>
              <a:t>LoG</a:t>
            </a:r>
            <a:r>
              <a:rPr lang="en-US" sz="2000" b="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/>
              <a:t>Find magnitude and orientation of gradient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/>
              <a:t>Non-maximum suppression:</a:t>
            </a:r>
          </a:p>
          <a:p>
            <a:r>
              <a:rPr lang="en-US" sz="2000" b="0" dirty="0"/>
              <a:t>  - Thin wide “ridges” down to single pixel width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/>
              <a:t>Linking and </a:t>
            </a:r>
            <a:r>
              <a:rPr lang="en-US" sz="2000" b="0" dirty="0" err="1"/>
              <a:t>thresholding</a:t>
            </a:r>
            <a:r>
              <a:rPr lang="en-US" sz="2000" b="0" dirty="0"/>
              <a:t> (hysteresis):</a:t>
            </a:r>
          </a:p>
          <a:p>
            <a:r>
              <a:rPr lang="en-US" sz="2000" b="0" dirty="0"/>
              <a:t>  - Define two thresholds: low and high</a:t>
            </a:r>
          </a:p>
          <a:p>
            <a:r>
              <a:rPr lang="en-US" sz="2000" b="0" dirty="0"/>
              <a:t>  - Use the high threshold to start edge curves and the </a:t>
            </a:r>
          </a:p>
          <a:p>
            <a:r>
              <a:rPr lang="en-US" sz="2000" b="0" dirty="0"/>
              <a:t>    low threshold to continue them</a:t>
            </a:r>
            <a:endParaRPr lang="en-US" sz="2000" dirty="0"/>
          </a:p>
        </p:txBody>
      </p:sp>
      <p:pic>
        <p:nvPicPr>
          <p:cNvPr id="4" name="Picture 3" descr="Screen Shot 2016-09-30 at 2.47.35 AM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3" y="975090"/>
            <a:ext cx="6693647" cy="24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1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7800" y="76200"/>
            <a:ext cx="73152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632" y="1328420"/>
            <a:ext cx="12833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66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radien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s  </a:t>
            </a:r>
            <a:r>
              <a:rPr sz="1800" spc="-5" dirty="0">
                <a:latin typeface="Arial"/>
                <a:cs typeface="Arial"/>
              </a:rPr>
              <a:t>(e.g.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Canny)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2471420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Color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53822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ex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528820"/>
            <a:ext cx="106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Combined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5595620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Human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766" y="71120"/>
            <a:ext cx="81352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45 years of boundary</a:t>
            </a:r>
            <a:r>
              <a:rPr spc="10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87333" y="936437"/>
            <a:ext cx="5231829" cy="4885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22140" y="6081395"/>
            <a:ext cx="3919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rlito"/>
                <a:cs typeface="Carlito"/>
              </a:rPr>
              <a:t>Source: Arbelaez, Maire, Fowlkes, </a:t>
            </a:r>
            <a:r>
              <a:rPr sz="1200" dirty="0">
                <a:latin typeface="Carlito"/>
                <a:cs typeface="Carlito"/>
              </a:rPr>
              <a:t>and </a:t>
            </a:r>
            <a:r>
              <a:rPr sz="1200" spc="-5" dirty="0">
                <a:latin typeface="Carlito"/>
                <a:cs typeface="Carlito"/>
              </a:rPr>
              <a:t>Malik. </a:t>
            </a:r>
            <a:r>
              <a:rPr sz="1200" dirty="0">
                <a:latin typeface="Carlito"/>
                <a:cs typeface="Carlito"/>
              </a:rPr>
              <a:t>TPAMI 2011</a:t>
            </a:r>
            <a:r>
              <a:rPr sz="1200" spc="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(pdf)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9058" y="147320"/>
            <a:ext cx="5947742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Origins of</a:t>
            </a:r>
            <a:r>
              <a:rPr spc="-85" dirty="0"/>
              <a:t> </a:t>
            </a:r>
            <a:r>
              <a:rPr spc="-5" dirty="0"/>
              <a:t>edges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838200"/>
            <a:ext cx="4116387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58074" y="6021863"/>
            <a:ext cx="1228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D.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Hoiem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4140" y="1938020"/>
            <a:ext cx="2859405" cy="224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surface </a:t>
            </a:r>
            <a:r>
              <a:rPr sz="1800" dirty="0">
                <a:latin typeface="Arial"/>
                <a:cs typeface="Arial"/>
              </a:rPr>
              <a:t>normal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discontinuity</a:t>
            </a:r>
            <a:endParaRPr sz="1800">
              <a:latin typeface="Arial"/>
              <a:cs typeface="Arial"/>
            </a:endParaRPr>
          </a:p>
          <a:p>
            <a:pPr marL="12700" marR="208279">
              <a:lnSpc>
                <a:spcPct val="236100"/>
              </a:lnSpc>
              <a:spcBef>
                <a:spcPts val="50"/>
              </a:spcBef>
            </a:pPr>
            <a:r>
              <a:rPr sz="1800" spc="-5" dirty="0">
                <a:latin typeface="Arial"/>
                <a:cs typeface="Arial"/>
              </a:rPr>
              <a:t>depth discontinuity  surface </a:t>
            </a:r>
            <a:r>
              <a:rPr sz="1800" dirty="0">
                <a:latin typeface="Arial"/>
                <a:cs typeface="Arial"/>
              </a:rPr>
              <a:t>color </a:t>
            </a:r>
            <a:r>
              <a:rPr sz="1800" spc="-5" dirty="0">
                <a:latin typeface="Arial"/>
                <a:cs typeface="Arial"/>
              </a:rPr>
              <a:t>discontinuity  illumination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discontinuity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632367" y="147320"/>
            <a:ext cx="60544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Closeup of</a:t>
            </a:r>
            <a:r>
              <a:rPr spc="-75" dirty="0"/>
              <a:t> </a:t>
            </a:r>
            <a:r>
              <a:rPr spc="-5" dirty="0"/>
              <a:t>edges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5750" y="838200"/>
            <a:ext cx="7247255" cy="5486400"/>
            <a:chOff x="285750" y="838200"/>
            <a:chExt cx="7247255" cy="5486400"/>
          </a:xfrm>
        </p:grpSpPr>
        <p:sp>
          <p:nvSpPr>
            <p:cNvPr id="4" name="object 4"/>
            <p:cNvSpPr/>
            <p:nvPr/>
          </p:nvSpPr>
          <p:spPr>
            <a:xfrm>
              <a:off x="304799" y="838200"/>
              <a:ext cx="4116387" cy="548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3600" y="2468562"/>
              <a:ext cx="1550987" cy="1219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4550" y="2449512"/>
              <a:ext cx="1589405" cy="1257300"/>
            </a:xfrm>
            <a:custGeom>
              <a:avLst/>
              <a:gdLst/>
              <a:ahLst/>
              <a:cxnLst/>
              <a:rect l="l" t="t" r="r" b="b"/>
              <a:pathLst>
                <a:path w="1589404" h="1257300">
                  <a:moveTo>
                    <a:pt x="0" y="0"/>
                  </a:moveTo>
                  <a:lnTo>
                    <a:pt x="1589088" y="0"/>
                  </a:lnTo>
                  <a:lnTo>
                    <a:pt x="1589088" y="1257299"/>
                  </a:lnTo>
                  <a:lnTo>
                    <a:pt x="0" y="1257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999" y="4144962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9" y="3645383"/>
              <a:ext cx="516890" cy="1033144"/>
            </a:xfrm>
            <a:custGeom>
              <a:avLst/>
              <a:gdLst/>
              <a:ahLst/>
              <a:cxnLst/>
              <a:rect l="l" t="t" r="r" b="b"/>
              <a:pathLst>
                <a:path w="516890" h="1033145">
                  <a:moveTo>
                    <a:pt x="0" y="1032979"/>
                  </a:moveTo>
                  <a:lnTo>
                    <a:pt x="516491" y="0"/>
                  </a:lnTo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82992" y="3611562"/>
              <a:ext cx="157024" cy="1848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799" y="4559783"/>
              <a:ext cx="516890" cy="1033144"/>
            </a:xfrm>
            <a:custGeom>
              <a:avLst/>
              <a:gdLst/>
              <a:ahLst/>
              <a:cxnLst/>
              <a:rect l="l" t="t" r="r" b="b"/>
              <a:pathLst>
                <a:path w="516890" h="1033145">
                  <a:moveTo>
                    <a:pt x="0" y="1032979"/>
                  </a:moveTo>
                  <a:lnTo>
                    <a:pt x="51649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1790" y="4525962"/>
              <a:ext cx="157032" cy="1848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58074" y="6021863"/>
            <a:ext cx="1228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D.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Hoiem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36540" y="2081491"/>
            <a:ext cx="37312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Surface normal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discontinuity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632367" y="147320"/>
            <a:ext cx="55210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Closeup of</a:t>
            </a:r>
            <a:r>
              <a:rPr spc="-75" dirty="0"/>
              <a:t> </a:t>
            </a:r>
            <a:r>
              <a:rPr spc="-5" dirty="0"/>
              <a:t>edges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800" y="838200"/>
            <a:ext cx="7429500" cy="5486400"/>
            <a:chOff x="304800" y="838200"/>
            <a:chExt cx="7429500" cy="5486400"/>
          </a:xfrm>
        </p:grpSpPr>
        <p:sp>
          <p:nvSpPr>
            <p:cNvPr id="4" name="object 4"/>
            <p:cNvSpPr/>
            <p:nvPr/>
          </p:nvSpPr>
          <p:spPr>
            <a:xfrm>
              <a:off x="304800" y="838200"/>
              <a:ext cx="4116387" cy="548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0" y="42672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9800" y="4026383"/>
              <a:ext cx="516890" cy="1033144"/>
            </a:xfrm>
            <a:custGeom>
              <a:avLst/>
              <a:gdLst/>
              <a:ahLst/>
              <a:cxnLst/>
              <a:rect l="l" t="t" r="r" b="b"/>
              <a:pathLst>
                <a:path w="516890" h="1033145">
                  <a:moveTo>
                    <a:pt x="0" y="1032979"/>
                  </a:moveTo>
                  <a:lnTo>
                    <a:pt x="516491" y="0"/>
                  </a:lnTo>
                </a:path>
              </a:pathLst>
            </a:custGeom>
            <a:ln w="38099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6786" y="3992562"/>
              <a:ext cx="157030" cy="184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8800" y="2544762"/>
              <a:ext cx="2057400" cy="137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9750" y="2525712"/>
              <a:ext cx="2095500" cy="1409700"/>
            </a:xfrm>
            <a:custGeom>
              <a:avLst/>
              <a:gdLst/>
              <a:ahLst/>
              <a:cxnLst/>
              <a:rect l="l" t="t" r="r" b="b"/>
              <a:pathLst>
                <a:path w="2095500" h="1409700">
                  <a:moveTo>
                    <a:pt x="0" y="0"/>
                  </a:moveTo>
                  <a:lnTo>
                    <a:pt x="2095498" y="0"/>
                  </a:lnTo>
                  <a:lnTo>
                    <a:pt x="2095498" y="1409699"/>
                  </a:lnTo>
                  <a:lnTo>
                    <a:pt x="0" y="1409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2799" y="4605820"/>
              <a:ext cx="516890" cy="1033144"/>
            </a:xfrm>
            <a:custGeom>
              <a:avLst/>
              <a:gdLst/>
              <a:ahLst/>
              <a:cxnLst/>
              <a:rect l="l" t="t" r="r" b="b"/>
              <a:pathLst>
                <a:path w="516889" h="1033145">
                  <a:moveTo>
                    <a:pt x="0" y="1032979"/>
                  </a:moveTo>
                  <a:lnTo>
                    <a:pt x="516491" y="0"/>
                  </a:lnTo>
                </a:path>
              </a:pathLst>
            </a:custGeom>
            <a:ln w="38099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39786" y="4572000"/>
              <a:ext cx="157030" cy="1848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58074" y="6021863"/>
            <a:ext cx="1228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D.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Hoiem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1340" y="2090420"/>
            <a:ext cx="2816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Depth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discontinuity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Closeup of</a:t>
            </a:r>
            <a:r>
              <a:rPr spc="-75" dirty="0"/>
              <a:t> </a:t>
            </a:r>
            <a:r>
              <a:rPr spc="-5" dirty="0"/>
              <a:t>edges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800" y="838200"/>
            <a:ext cx="7543800" cy="5486400"/>
            <a:chOff x="304800" y="838200"/>
            <a:chExt cx="7543800" cy="5486400"/>
          </a:xfrm>
        </p:grpSpPr>
        <p:sp>
          <p:nvSpPr>
            <p:cNvPr id="4" name="object 4"/>
            <p:cNvSpPr/>
            <p:nvPr/>
          </p:nvSpPr>
          <p:spPr>
            <a:xfrm>
              <a:off x="304800" y="838200"/>
              <a:ext cx="4116387" cy="548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8800" y="49530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38800" y="2087562"/>
              <a:ext cx="2209800" cy="2209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58074" y="6021863"/>
            <a:ext cx="1228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Source: D.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Hoiem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36540" y="1709420"/>
            <a:ext cx="35026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Surface color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discontinuity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132" y="223520"/>
            <a:ext cx="650887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Characterizing</a:t>
            </a:r>
            <a:r>
              <a:rPr spc="-50" dirty="0"/>
              <a:t> </a:t>
            </a:r>
            <a:r>
              <a:rPr dirty="0"/>
              <a:t>edges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76020"/>
            <a:ext cx="7671434" cy="1685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659130" indent="-342900">
              <a:lnSpc>
                <a:spcPts val="38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An edge is a </a:t>
            </a:r>
            <a:r>
              <a:rPr sz="3200" spc="-5" dirty="0">
                <a:latin typeface="Carlito"/>
                <a:cs typeface="Carlito"/>
              </a:rPr>
              <a:t>place of rapid </a:t>
            </a:r>
            <a:r>
              <a:rPr sz="3200" dirty="0">
                <a:latin typeface="Carlito"/>
                <a:cs typeface="Carlito"/>
              </a:rPr>
              <a:t>change in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  </a:t>
            </a:r>
            <a:r>
              <a:rPr sz="3200" spc="-5" dirty="0">
                <a:latin typeface="Carlito"/>
                <a:cs typeface="Carlito"/>
              </a:rPr>
              <a:t>image intensity function</a:t>
            </a:r>
            <a:endParaRPr sz="3200">
              <a:latin typeface="Carlito"/>
              <a:cs typeface="Carlito"/>
            </a:endParaRPr>
          </a:p>
          <a:p>
            <a:pPr marL="355600" algn="ctr">
              <a:lnSpc>
                <a:spcPct val="100000"/>
              </a:lnSpc>
              <a:spcBef>
                <a:spcPts val="990"/>
              </a:spcBef>
            </a:pPr>
            <a:r>
              <a:rPr sz="1800" spc="-5" dirty="0">
                <a:latin typeface="Arial"/>
                <a:cs typeface="Arial"/>
              </a:rPr>
              <a:t>intensity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 marL="717550" algn="ctr">
              <a:lnSpc>
                <a:spcPct val="100000"/>
              </a:lnSpc>
              <a:tabLst>
                <a:tab pos="2666365" algn="l"/>
                <a:tab pos="6235065" algn="l"/>
              </a:tabLst>
            </a:pPr>
            <a:r>
              <a:rPr sz="2700" baseline="3086" dirty="0">
                <a:latin typeface="Arial"/>
                <a:cs typeface="Arial"/>
              </a:rPr>
              <a:t>image	</a:t>
            </a:r>
            <a:r>
              <a:rPr sz="2700" baseline="1543" dirty="0">
                <a:latin typeface="Arial"/>
                <a:cs typeface="Arial"/>
              </a:rPr>
              <a:t>(along</a:t>
            </a:r>
            <a:r>
              <a:rPr sz="2700" spc="15" baseline="1543" dirty="0">
                <a:latin typeface="Arial"/>
                <a:cs typeface="Arial"/>
              </a:rPr>
              <a:t> </a:t>
            </a:r>
            <a:r>
              <a:rPr sz="2700" spc="-7" baseline="1543" dirty="0">
                <a:latin typeface="Arial"/>
                <a:cs typeface="Arial"/>
              </a:rPr>
              <a:t>horizontal</a:t>
            </a:r>
            <a:r>
              <a:rPr sz="2700" spc="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scanline)	</a:t>
            </a:r>
            <a:r>
              <a:rPr sz="1800" spc="-5" dirty="0">
                <a:latin typeface="Arial"/>
                <a:cs typeface="Arial"/>
              </a:rPr>
              <a:t>first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derivative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075" y="2886075"/>
            <a:ext cx="2762250" cy="2101850"/>
            <a:chOff x="219075" y="2886075"/>
            <a:chExt cx="2762250" cy="2101850"/>
          </a:xfrm>
        </p:grpSpPr>
        <p:sp>
          <p:nvSpPr>
            <p:cNvPr id="5" name="object 5"/>
            <p:cNvSpPr/>
            <p:nvPr/>
          </p:nvSpPr>
          <p:spPr>
            <a:xfrm>
              <a:off x="228599" y="2895599"/>
              <a:ext cx="2743200" cy="2082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3837" y="2890837"/>
              <a:ext cx="2752725" cy="2092325"/>
            </a:xfrm>
            <a:custGeom>
              <a:avLst/>
              <a:gdLst/>
              <a:ahLst/>
              <a:cxnLst/>
              <a:rect l="l" t="t" r="r" b="b"/>
              <a:pathLst>
                <a:path w="2752725" h="2092325">
                  <a:moveTo>
                    <a:pt x="0" y="0"/>
                  </a:moveTo>
                  <a:lnTo>
                    <a:pt x="2752720" y="0"/>
                  </a:lnTo>
                  <a:lnTo>
                    <a:pt x="2752720" y="2092320"/>
                  </a:lnTo>
                  <a:lnTo>
                    <a:pt x="0" y="209232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599" y="3962400"/>
              <a:ext cx="2743200" cy="0"/>
            </a:xfrm>
            <a:custGeom>
              <a:avLst/>
              <a:gdLst/>
              <a:ahLst/>
              <a:cxnLst/>
              <a:rect l="l" t="t" r="r" b="b"/>
              <a:pathLst>
                <a:path w="2743200">
                  <a:moveTo>
                    <a:pt x="0" y="0"/>
                  </a:moveTo>
                  <a:lnTo>
                    <a:pt x="2743198" y="0"/>
                  </a:lnTo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195637" y="2890837"/>
            <a:ext cx="2752725" cy="2094230"/>
            <a:chOff x="3195637" y="2890837"/>
            <a:chExt cx="2752725" cy="2094230"/>
          </a:xfrm>
        </p:grpSpPr>
        <p:sp>
          <p:nvSpPr>
            <p:cNvPr id="9" name="object 9"/>
            <p:cNvSpPr/>
            <p:nvPr/>
          </p:nvSpPr>
          <p:spPr>
            <a:xfrm>
              <a:off x="3200399" y="2895599"/>
              <a:ext cx="2741930" cy="2084705"/>
            </a:xfrm>
            <a:custGeom>
              <a:avLst/>
              <a:gdLst/>
              <a:ahLst/>
              <a:cxnLst/>
              <a:rect l="l" t="t" r="r" b="b"/>
              <a:pathLst>
                <a:path w="2741929" h="2084704">
                  <a:moveTo>
                    <a:pt x="0" y="0"/>
                  </a:moveTo>
                  <a:lnTo>
                    <a:pt x="2741608" y="0"/>
                  </a:lnTo>
                  <a:lnTo>
                    <a:pt x="2741608" y="2084388"/>
                  </a:lnTo>
                  <a:lnTo>
                    <a:pt x="0" y="20843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00399" y="3200400"/>
              <a:ext cx="1447800" cy="1609725"/>
            </a:xfrm>
            <a:custGeom>
              <a:avLst/>
              <a:gdLst/>
              <a:ahLst/>
              <a:cxnLst/>
              <a:rect l="l" t="t" r="r" b="b"/>
              <a:pathLst>
                <a:path w="1447800" h="1609725">
                  <a:moveTo>
                    <a:pt x="0" y="0"/>
                  </a:moveTo>
                  <a:lnTo>
                    <a:pt x="232866" y="0"/>
                  </a:lnTo>
                  <a:lnTo>
                    <a:pt x="362743" y="0"/>
                  </a:lnTo>
                  <a:lnTo>
                    <a:pt x="436661" y="0"/>
                  </a:lnTo>
                  <a:lnTo>
                    <a:pt x="501649" y="0"/>
                  </a:lnTo>
                  <a:lnTo>
                    <a:pt x="547613" y="4034"/>
                  </a:lnTo>
                  <a:lnTo>
                    <a:pt x="585199" y="17462"/>
                  </a:lnTo>
                  <a:lnTo>
                    <a:pt x="616346" y="42267"/>
                  </a:lnTo>
                  <a:lnTo>
                    <a:pt x="642995" y="80433"/>
                  </a:lnTo>
                  <a:lnTo>
                    <a:pt x="667087" y="133945"/>
                  </a:lnTo>
                  <a:lnTo>
                    <a:pt x="690561" y="204787"/>
                  </a:lnTo>
                  <a:lnTo>
                    <a:pt x="700409" y="241780"/>
                  </a:lnTo>
                  <a:lnTo>
                    <a:pt x="709570" y="283597"/>
                  </a:lnTo>
                  <a:lnTo>
                    <a:pt x="718084" y="329573"/>
                  </a:lnTo>
                  <a:lnTo>
                    <a:pt x="725995" y="379042"/>
                  </a:lnTo>
                  <a:lnTo>
                    <a:pt x="733344" y="431335"/>
                  </a:lnTo>
                  <a:lnTo>
                    <a:pt x="740172" y="485788"/>
                  </a:lnTo>
                  <a:lnTo>
                    <a:pt x="746521" y="541734"/>
                  </a:lnTo>
                  <a:lnTo>
                    <a:pt x="752432" y="598505"/>
                  </a:lnTo>
                  <a:lnTo>
                    <a:pt x="757948" y="655436"/>
                  </a:lnTo>
                  <a:lnTo>
                    <a:pt x="763110" y="711861"/>
                  </a:lnTo>
                  <a:lnTo>
                    <a:pt x="767959" y="767112"/>
                  </a:lnTo>
                  <a:lnTo>
                    <a:pt x="772538" y="820524"/>
                  </a:lnTo>
                  <a:lnTo>
                    <a:pt x="776887" y="871429"/>
                  </a:lnTo>
                  <a:lnTo>
                    <a:pt x="781049" y="919162"/>
                  </a:lnTo>
                  <a:lnTo>
                    <a:pt x="786448" y="977794"/>
                  </a:lnTo>
                  <a:lnTo>
                    <a:pt x="792284" y="1036419"/>
                  </a:lnTo>
                  <a:lnTo>
                    <a:pt x="798600" y="1094478"/>
                  </a:lnTo>
                  <a:lnTo>
                    <a:pt x="805438" y="1151413"/>
                  </a:lnTo>
                  <a:lnTo>
                    <a:pt x="812841" y="1206666"/>
                  </a:lnTo>
                  <a:lnTo>
                    <a:pt x="820852" y="1259679"/>
                  </a:lnTo>
                  <a:lnTo>
                    <a:pt x="829515" y="1309894"/>
                  </a:lnTo>
                  <a:lnTo>
                    <a:pt x="838872" y="1356753"/>
                  </a:lnTo>
                  <a:lnTo>
                    <a:pt x="848966" y="1399697"/>
                  </a:lnTo>
                  <a:lnTo>
                    <a:pt x="859839" y="1438168"/>
                  </a:lnTo>
                  <a:lnTo>
                    <a:pt x="898092" y="1527200"/>
                  </a:lnTo>
                  <a:lnTo>
                    <a:pt x="926248" y="1562367"/>
                  </a:lnTo>
                  <a:lnTo>
                    <a:pt x="958747" y="1582598"/>
                  </a:lnTo>
                  <a:lnTo>
                    <a:pt x="998333" y="1593380"/>
                  </a:lnTo>
                  <a:lnTo>
                    <a:pt x="1047749" y="1600198"/>
                  </a:lnTo>
                  <a:lnTo>
                    <a:pt x="1087990" y="1603732"/>
                  </a:lnTo>
                  <a:lnTo>
                    <a:pt x="1137494" y="1606151"/>
                  </a:lnTo>
                  <a:lnTo>
                    <a:pt x="1193026" y="1607677"/>
                  </a:lnTo>
                  <a:lnTo>
                    <a:pt x="1251347" y="1608533"/>
                  </a:lnTo>
                  <a:lnTo>
                    <a:pt x="1309222" y="1608944"/>
                  </a:lnTo>
                  <a:lnTo>
                    <a:pt x="1363414" y="1609131"/>
                  </a:lnTo>
                  <a:lnTo>
                    <a:pt x="1410685" y="1609318"/>
                  </a:lnTo>
                  <a:lnTo>
                    <a:pt x="1447799" y="160972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5800" y="3200400"/>
              <a:ext cx="1447800" cy="1609725"/>
            </a:xfrm>
            <a:custGeom>
              <a:avLst/>
              <a:gdLst/>
              <a:ahLst/>
              <a:cxnLst/>
              <a:rect l="l" t="t" r="r" b="b"/>
              <a:pathLst>
                <a:path w="1447800" h="1609725">
                  <a:moveTo>
                    <a:pt x="1447799" y="0"/>
                  </a:moveTo>
                  <a:lnTo>
                    <a:pt x="1214932" y="0"/>
                  </a:lnTo>
                  <a:lnTo>
                    <a:pt x="1085055" y="0"/>
                  </a:lnTo>
                  <a:lnTo>
                    <a:pt x="1011137" y="0"/>
                  </a:lnTo>
                  <a:lnTo>
                    <a:pt x="946149" y="0"/>
                  </a:lnTo>
                  <a:lnTo>
                    <a:pt x="900185" y="4034"/>
                  </a:lnTo>
                  <a:lnTo>
                    <a:pt x="862599" y="17462"/>
                  </a:lnTo>
                  <a:lnTo>
                    <a:pt x="831452" y="42267"/>
                  </a:lnTo>
                  <a:lnTo>
                    <a:pt x="804803" y="80433"/>
                  </a:lnTo>
                  <a:lnTo>
                    <a:pt x="780711" y="133945"/>
                  </a:lnTo>
                  <a:lnTo>
                    <a:pt x="757237" y="204787"/>
                  </a:lnTo>
                  <a:lnTo>
                    <a:pt x="747389" y="241780"/>
                  </a:lnTo>
                  <a:lnTo>
                    <a:pt x="738229" y="283597"/>
                  </a:lnTo>
                  <a:lnTo>
                    <a:pt x="729714" y="329573"/>
                  </a:lnTo>
                  <a:lnTo>
                    <a:pt x="721803" y="379042"/>
                  </a:lnTo>
                  <a:lnTo>
                    <a:pt x="714454" y="431335"/>
                  </a:lnTo>
                  <a:lnTo>
                    <a:pt x="707626" y="485788"/>
                  </a:lnTo>
                  <a:lnTo>
                    <a:pt x="701277" y="541734"/>
                  </a:lnTo>
                  <a:lnTo>
                    <a:pt x="695366" y="598505"/>
                  </a:lnTo>
                  <a:lnTo>
                    <a:pt x="689850" y="655436"/>
                  </a:lnTo>
                  <a:lnTo>
                    <a:pt x="684688" y="711861"/>
                  </a:lnTo>
                  <a:lnTo>
                    <a:pt x="679839" y="767112"/>
                  </a:lnTo>
                  <a:lnTo>
                    <a:pt x="675260" y="820524"/>
                  </a:lnTo>
                  <a:lnTo>
                    <a:pt x="670911" y="871429"/>
                  </a:lnTo>
                  <a:lnTo>
                    <a:pt x="666749" y="919162"/>
                  </a:lnTo>
                  <a:lnTo>
                    <a:pt x="661350" y="977794"/>
                  </a:lnTo>
                  <a:lnTo>
                    <a:pt x="655514" y="1036419"/>
                  </a:lnTo>
                  <a:lnTo>
                    <a:pt x="649198" y="1094478"/>
                  </a:lnTo>
                  <a:lnTo>
                    <a:pt x="642360" y="1151413"/>
                  </a:lnTo>
                  <a:lnTo>
                    <a:pt x="634957" y="1206666"/>
                  </a:lnTo>
                  <a:lnTo>
                    <a:pt x="626946" y="1259679"/>
                  </a:lnTo>
                  <a:lnTo>
                    <a:pt x="618283" y="1309894"/>
                  </a:lnTo>
                  <a:lnTo>
                    <a:pt x="608926" y="1356753"/>
                  </a:lnTo>
                  <a:lnTo>
                    <a:pt x="598833" y="1399697"/>
                  </a:lnTo>
                  <a:lnTo>
                    <a:pt x="587959" y="1438168"/>
                  </a:lnTo>
                  <a:lnTo>
                    <a:pt x="549706" y="1527200"/>
                  </a:lnTo>
                  <a:lnTo>
                    <a:pt x="521550" y="1562367"/>
                  </a:lnTo>
                  <a:lnTo>
                    <a:pt x="489051" y="1582598"/>
                  </a:lnTo>
                  <a:lnTo>
                    <a:pt x="449465" y="1593380"/>
                  </a:lnTo>
                  <a:lnTo>
                    <a:pt x="400049" y="1600198"/>
                  </a:lnTo>
                  <a:lnTo>
                    <a:pt x="359808" y="1603732"/>
                  </a:lnTo>
                  <a:lnTo>
                    <a:pt x="310304" y="1606151"/>
                  </a:lnTo>
                  <a:lnTo>
                    <a:pt x="254772" y="1607677"/>
                  </a:lnTo>
                  <a:lnTo>
                    <a:pt x="196451" y="1608533"/>
                  </a:lnTo>
                  <a:lnTo>
                    <a:pt x="138576" y="1608944"/>
                  </a:lnTo>
                  <a:lnTo>
                    <a:pt x="84384" y="1609131"/>
                  </a:lnTo>
                  <a:lnTo>
                    <a:pt x="37113" y="1609318"/>
                  </a:lnTo>
                  <a:lnTo>
                    <a:pt x="0" y="160972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167437" y="2890837"/>
            <a:ext cx="2752725" cy="2676525"/>
            <a:chOff x="6167437" y="2890837"/>
            <a:chExt cx="2752725" cy="2676525"/>
          </a:xfrm>
        </p:grpSpPr>
        <p:sp>
          <p:nvSpPr>
            <p:cNvPr id="13" name="object 13"/>
            <p:cNvSpPr/>
            <p:nvPr/>
          </p:nvSpPr>
          <p:spPr>
            <a:xfrm>
              <a:off x="6172199" y="2895599"/>
              <a:ext cx="2741930" cy="2084705"/>
            </a:xfrm>
            <a:custGeom>
              <a:avLst/>
              <a:gdLst/>
              <a:ahLst/>
              <a:cxnLst/>
              <a:rect l="l" t="t" r="r" b="b"/>
              <a:pathLst>
                <a:path w="2741929" h="2084704">
                  <a:moveTo>
                    <a:pt x="0" y="0"/>
                  </a:moveTo>
                  <a:lnTo>
                    <a:pt x="2741608" y="0"/>
                  </a:lnTo>
                  <a:lnTo>
                    <a:pt x="2741608" y="2084388"/>
                  </a:lnTo>
                  <a:lnTo>
                    <a:pt x="0" y="20843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2199" y="3933825"/>
              <a:ext cx="1443355" cy="990600"/>
            </a:xfrm>
            <a:custGeom>
              <a:avLst/>
              <a:gdLst/>
              <a:ahLst/>
              <a:cxnLst/>
              <a:rect l="l" t="t" r="r" b="b"/>
              <a:pathLst>
                <a:path w="1443354" h="990600">
                  <a:moveTo>
                    <a:pt x="0" y="0"/>
                  </a:moveTo>
                  <a:lnTo>
                    <a:pt x="32769" y="427"/>
                  </a:lnTo>
                  <a:lnTo>
                    <a:pt x="78003" y="737"/>
                  </a:lnTo>
                  <a:lnTo>
                    <a:pt x="132291" y="1048"/>
                  </a:lnTo>
                  <a:lnTo>
                    <a:pt x="192224" y="1475"/>
                  </a:lnTo>
                  <a:lnTo>
                    <a:pt x="254391" y="2135"/>
                  </a:lnTo>
                  <a:lnTo>
                    <a:pt x="315383" y="3144"/>
                  </a:lnTo>
                  <a:lnTo>
                    <a:pt x="371788" y="4620"/>
                  </a:lnTo>
                  <a:lnTo>
                    <a:pt x="420197" y="6677"/>
                  </a:lnTo>
                  <a:lnTo>
                    <a:pt x="511075" y="26607"/>
                  </a:lnTo>
                  <a:lnTo>
                    <a:pt x="541733" y="58374"/>
                  </a:lnTo>
                  <a:lnTo>
                    <a:pt x="556319" y="96332"/>
                  </a:lnTo>
                  <a:lnTo>
                    <a:pt x="564103" y="151058"/>
                  </a:lnTo>
                  <a:lnTo>
                    <a:pt x="567749" y="183248"/>
                  </a:lnTo>
                  <a:lnTo>
                    <a:pt x="572698" y="226270"/>
                  </a:lnTo>
                  <a:lnTo>
                    <a:pt x="578734" y="277740"/>
                  </a:lnTo>
                  <a:lnTo>
                    <a:pt x="585644" y="335278"/>
                  </a:lnTo>
                  <a:lnTo>
                    <a:pt x="593211" y="396501"/>
                  </a:lnTo>
                  <a:lnTo>
                    <a:pt x="601223" y="459029"/>
                  </a:lnTo>
                  <a:lnTo>
                    <a:pt x="609463" y="520480"/>
                  </a:lnTo>
                  <a:lnTo>
                    <a:pt x="617718" y="578471"/>
                  </a:lnTo>
                  <a:lnTo>
                    <a:pt x="625772" y="630622"/>
                  </a:lnTo>
                  <a:lnTo>
                    <a:pt x="633411" y="674550"/>
                  </a:lnTo>
                  <a:lnTo>
                    <a:pt x="645436" y="737111"/>
                  </a:lnTo>
                  <a:lnTo>
                    <a:pt x="658266" y="799781"/>
                  </a:lnTo>
                  <a:lnTo>
                    <a:pt x="671734" y="859014"/>
                  </a:lnTo>
                  <a:lnTo>
                    <a:pt x="685674" y="911260"/>
                  </a:lnTo>
                  <a:lnTo>
                    <a:pt x="699920" y="952972"/>
                  </a:lnTo>
                  <a:lnTo>
                    <a:pt x="728661" y="990599"/>
                  </a:lnTo>
                  <a:lnTo>
                    <a:pt x="744726" y="981935"/>
                  </a:lnTo>
                  <a:lnTo>
                    <a:pt x="775773" y="919553"/>
                  </a:lnTo>
                  <a:lnTo>
                    <a:pt x="791088" y="870456"/>
                  </a:lnTo>
                  <a:lnTo>
                    <a:pt x="806486" y="812502"/>
                  </a:lnTo>
                  <a:lnTo>
                    <a:pt x="822134" y="748003"/>
                  </a:lnTo>
                  <a:lnTo>
                    <a:pt x="838199" y="679267"/>
                  </a:lnTo>
                  <a:lnTo>
                    <a:pt x="845291" y="637866"/>
                  </a:lnTo>
                  <a:lnTo>
                    <a:pt x="851166" y="590928"/>
                  </a:lnTo>
                  <a:lnTo>
                    <a:pt x="856104" y="539859"/>
                  </a:lnTo>
                  <a:lnTo>
                    <a:pt x="860384" y="486060"/>
                  </a:lnTo>
                  <a:lnTo>
                    <a:pt x="864284" y="430936"/>
                  </a:lnTo>
                  <a:lnTo>
                    <a:pt x="868084" y="375889"/>
                  </a:lnTo>
                  <a:lnTo>
                    <a:pt x="872062" y="322324"/>
                  </a:lnTo>
                  <a:lnTo>
                    <a:pt x="876499" y="271644"/>
                  </a:lnTo>
                  <a:lnTo>
                    <a:pt x="881673" y="225252"/>
                  </a:lnTo>
                  <a:lnTo>
                    <a:pt x="887864" y="184552"/>
                  </a:lnTo>
                  <a:lnTo>
                    <a:pt x="913357" y="86161"/>
                  </a:lnTo>
                  <a:lnTo>
                    <a:pt x="933448" y="52478"/>
                  </a:lnTo>
                  <a:lnTo>
                    <a:pt x="1019169" y="23585"/>
                  </a:lnTo>
                  <a:lnTo>
                    <a:pt x="1059782" y="17035"/>
                  </a:lnTo>
                  <a:lnTo>
                    <a:pt x="1111296" y="12456"/>
                  </a:lnTo>
                  <a:lnTo>
                    <a:pt x="1170029" y="9461"/>
                  </a:lnTo>
                  <a:lnTo>
                    <a:pt x="1232296" y="7665"/>
                  </a:lnTo>
                  <a:lnTo>
                    <a:pt x="1294415" y="6679"/>
                  </a:lnTo>
                  <a:lnTo>
                    <a:pt x="1352700" y="6117"/>
                  </a:lnTo>
                  <a:lnTo>
                    <a:pt x="1403470" y="5592"/>
                  </a:lnTo>
                  <a:lnTo>
                    <a:pt x="1443039" y="471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72362" y="2943225"/>
              <a:ext cx="1443355" cy="990600"/>
            </a:xfrm>
            <a:custGeom>
              <a:avLst/>
              <a:gdLst/>
              <a:ahLst/>
              <a:cxnLst/>
              <a:rect l="l" t="t" r="r" b="b"/>
              <a:pathLst>
                <a:path w="1443354" h="990600">
                  <a:moveTo>
                    <a:pt x="0" y="990599"/>
                  </a:moveTo>
                  <a:lnTo>
                    <a:pt x="32769" y="990172"/>
                  </a:lnTo>
                  <a:lnTo>
                    <a:pt x="78002" y="989861"/>
                  </a:lnTo>
                  <a:lnTo>
                    <a:pt x="132291" y="989550"/>
                  </a:lnTo>
                  <a:lnTo>
                    <a:pt x="192224" y="989123"/>
                  </a:lnTo>
                  <a:lnTo>
                    <a:pt x="254391" y="988463"/>
                  </a:lnTo>
                  <a:lnTo>
                    <a:pt x="315382" y="987454"/>
                  </a:lnTo>
                  <a:lnTo>
                    <a:pt x="371788" y="985979"/>
                  </a:lnTo>
                  <a:lnTo>
                    <a:pt x="420197" y="983921"/>
                  </a:lnTo>
                  <a:lnTo>
                    <a:pt x="511075" y="963991"/>
                  </a:lnTo>
                  <a:lnTo>
                    <a:pt x="541733" y="932224"/>
                  </a:lnTo>
                  <a:lnTo>
                    <a:pt x="556318" y="894266"/>
                  </a:lnTo>
                  <a:lnTo>
                    <a:pt x="564103" y="839541"/>
                  </a:lnTo>
                  <a:lnTo>
                    <a:pt x="567749" y="807350"/>
                  </a:lnTo>
                  <a:lnTo>
                    <a:pt x="572698" y="764329"/>
                  </a:lnTo>
                  <a:lnTo>
                    <a:pt x="578734" y="712858"/>
                  </a:lnTo>
                  <a:lnTo>
                    <a:pt x="585643" y="655320"/>
                  </a:lnTo>
                  <a:lnTo>
                    <a:pt x="593211" y="594097"/>
                  </a:lnTo>
                  <a:lnTo>
                    <a:pt x="601223" y="531569"/>
                  </a:lnTo>
                  <a:lnTo>
                    <a:pt x="609463" y="470118"/>
                  </a:lnTo>
                  <a:lnTo>
                    <a:pt x="617718" y="412127"/>
                  </a:lnTo>
                  <a:lnTo>
                    <a:pt x="625773" y="359976"/>
                  </a:lnTo>
                  <a:lnTo>
                    <a:pt x="633412" y="316047"/>
                  </a:lnTo>
                  <a:lnTo>
                    <a:pt x="645436" y="253487"/>
                  </a:lnTo>
                  <a:lnTo>
                    <a:pt x="658266" y="190817"/>
                  </a:lnTo>
                  <a:lnTo>
                    <a:pt x="671734" y="131584"/>
                  </a:lnTo>
                  <a:lnTo>
                    <a:pt x="685674" y="79338"/>
                  </a:lnTo>
                  <a:lnTo>
                    <a:pt x="699920" y="37627"/>
                  </a:lnTo>
                  <a:lnTo>
                    <a:pt x="728661" y="0"/>
                  </a:lnTo>
                  <a:lnTo>
                    <a:pt x="744726" y="8664"/>
                  </a:lnTo>
                  <a:lnTo>
                    <a:pt x="775773" y="71045"/>
                  </a:lnTo>
                  <a:lnTo>
                    <a:pt x="791088" y="120142"/>
                  </a:lnTo>
                  <a:lnTo>
                    <a:pt x="806486" y="178096"/>
                  </a:lnTo>
                  <a:lnTo>
                    <a:pt x="822134" y="242595"/>
                  </a:lnTo>
                  <a:lnTo>
                    <a:pt x="838199" y="311330"/>
                  </a:lnTo>
                  <a:lnTo>
                    <a:pt x="845291" y="352732"/>
                  </a:lnTo>
                  <a:lnTo>
                    <a:pt x="851166" y="399669"/>
                  </a:lnTo>
                  <a:lnTo>
                    <a:pt x="856104" y="450739"/>
                  </a:lnTo>
                  <a:lnTo>
                    <a:pt x="860384" y="504538"/>
                  </a:lnTo>
                  <a:lnTo>
                    <a:pt x="864284" y="559662"/>
                  </a:lnTo>
                  <a:lnTo>
                    <a:pt x="868084" y="614709"/>
                  </a:lnTo>
                  <a:lnTo>
                    <a:pt x="872063" y="668274"/>
                  </a:lnTo>
                  <a:lnTo>
                    <a:pt x="876500" y="718954"/>
                  </a:lnTo>
                  <a:lnTo>
                    <a:pt x="881674" y="765345"/>
                  </a:lnTo>
                  <a:lnTo>
                    <a:pt x="887864" y="806045"/>
                  </a:lnTo>
                  <a:lnTo>
                    <a:pt x="913357" y="904437"/>
                  </a:lnTo>
                  <a:lnTo>
                    <a:pt x="933449" y="938121"/>
                  </a:lnTo>
                  <a:lnTo>
                    <a:pt x="1019169" y="967013"/>
                  </a:lnTo>
                  <a:lnTo>
                    <a:pt x="1059781" y="973564"/>
                  </a:lnTo>
                  <a:lnTo>
                    <a:pt x="1111296" y="978143"/>
                  </a:lnTo>
                  <a:lnTo>
                    <a:pt x="1170029" y="981137"/>
                  </a:lnTo>
                  <a:lnTo>
                    <a:pt x="1232296" y="982933"/>
                  </a:lnTo>
                  <a:lnTo>
                    <a:pt x="1294415" y="983919"/>
                  </a:lnTo>
                  <a:lnTo>
                    <a:pt x="1352700" y="984481"/>
                  </a:lnTo>
                  <a:lnTo>
                    <a:pt x="1403469" y="985006"/>
                  </a:lnTo>
                  <a:lnTo>
                    <a:pt x="1443039" y="98588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4205" y="5052546"/>
              <a:ext cx="219075" cy="510540"/>
            </a:xfrm>
            <a:custGeom>
              <a:avLst/>
              <a:gdLst/>
              <a:ahLst/>
              <a:cxnLst/>
              <a:rect l="l" t="t" r="r" b="b"/>
              <a:pathLst>
                <a:path w="219075" h="510539">
                  <a:moveTo>
                    <a:pt x="218594" y="51005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9196" y="5029200"/>
              <a:ext cx="70485" cy="85090"/>
            </a:xfrm>
            <a:custGeom>
              <a:avLst/>
              <a:gdLst/>
              <a:ahLst/>
              <a:cxnLst/>
              <a:rect l="l" t="t" r="r" b="b"/>
              <a:pathLst>
                <a:path w="70484" h="85089">
                  <a:moveTo>
                    <a:pt x="5003" y="0"/>
                  </a:moveTo>
                  <a:lnTo>
                    <a:pt x="0" y="85051"/>
                  </a:lnTo>
                  <a:lnTo>
                    <a:pt x="70040" y="55029"/>
                  </a:lnTo>
                  <a:lnTo>
                    <a:pt x="50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00999" y="3301871"/>
              <a:ext cx="226695" cy="2261235"/>
            </a:xfrm>
            <a:custGeom>
              <a:avLst/>
              <a:gdLst/>
              <a:ahLst/>
              <a:cxnLst/>
              <a:rect l="l" t="t" r="r" b="b"/>
              <a:pathLst>
                <a:path w="226695" h="2261235">
                  <a:moveTo>
                    <a:pt x="0" y="2260728"/>
                  </a:moveTo>
                  <a:lnTo>
                    <a:pt x="22607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4108" y="3276600"/>
              <a:ext cx="76200" cy="80010"/>
            </a:xfrm>
            <a:custGeom>
              <a:avLst/>
              <a:gdLst/>
              <a:ahLst/>
              <a:cxnLst/>
              <a:rect l="l" t="t" r="r" b="b"/>
              <a:pathLst>
                <a:path w="76200" h="80010">
                  <a:moveTo>
                    <a:pt x="45491" y="0"/>
                  </a:moveTo>
                  <a:lnTo>
                    <a:pt x="0" y="72034"/>
                  </a:lnTo>
                  <a:lnTo>
                    <a:pt x="75819" y="79616"/>
                  </a:lnTo>
                  <a:lnTo>
                    <a:pt x="454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68440" y="5595620"/>
            <a:ext cx="21475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270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"/>
                <a:cs typeface="Arial"/>
              </a:rPr>
              <a:t>edges correspond </a:t>
            </a:r>
            <a:r>
              <a:rPr sz="1800" spc="-5" dirty="0">
                <a:latin typeface="Arial"/>
                <a:cs typeface="Arial"/>
              </a:rPr>
              <a:t>to  extrema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derivative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2</a:t>
            </a:r>
            <a:r>
              <a:rPr spc="-1065" dirty="0"/>
              <a:t>-­‐</a:t>
            </a:r>
            <a:r>
              <a:rPr dirty="0"/>
              <a:t>Oc</a:t>
            </a:r>
            <a:r>
              <a:rPr spc="-730" dirty="0"/>
              <a:t>t-­‐</a:t>
            </a:r>
            <a:r>
              <a:rPr spc="-5" dirty="0"/>
              <a:t>1</a:t>
            </a:r>
            <a:r>
              <a:rPr dirty="0"/>
              <a:t>4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80" dirty="0"/>
              <a:t> </a:t>
            </a:r>
            <a:r>
              <a:rPr spc="-15" dirty="0"/>
              <a:t>Li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fu">
  <a:themeElements>
    <a:clrScheme name="">
      <a:dk1>
        <a:srgbClr val="9E7E38"/>
      </a:dk1>
      <a:lt1>
        <a:srgbClr val="FFFDE8"/>
      </a:lt1>
      <a:dk2>
        <a:srgbClr val="FFFDE8"/>
      </a:dk2>
      <a:lt2>
        <a:srgbClr val="767462"/>
      </a:lt2>
      <a:accent1>
        <a:srgbClr val="983222"/>
      </a:accent1>
      <a:accent2>
        <a:srgbClr val="55517B"/>
      </a:accent2>
      <a:accent3>
        <a:srgbClr val="FFFEF2"/>
      </a:accent3>
      <a:accent4>
        <a:srgbClr val="866B2E"/>
      </a:accent4>
      <a:accent5>
        <a:srgbClr val="CAADAB"/>
      </a:accent5>
      <a:accent6>
        <a:srgbClr val="4C496F"/>
      </a:accent6>
      <a:hlink>
        <a:srgbClr val="44697D"/>
      </a:hlink>
      <a:folHlink>
        <a:srgbClr val="662046"/>
      </a:folHlink>
    </a:clrScheme>
    <a:fontScheme name="wf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lnDef>
  </a:objectDefaults>
  <a:extraClrSchemeLst>
    <a:extraClrScheme>
      <a:clrScheme name="wf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3">
        <a:dk1>
          <a:srgbClr val="336699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4">
        <a:dk1>
          <a:srgbClr val="9E7E38"/>
        </a:dk1>
        <a:lt1>
          <a:srgbClr val="FFFDE8"/>
        </a:lt1>
        <a:dk2>
          <a:srgbClr val="FFFDE8"/>
        </a:dk2>
        <a:lt2>
          <a:srgbClr val="336699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866B2E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15">
        <a:dk1>
          <a:srgbClr val="336699"/>
        </a:dk1>
        <a:lt1>
          <a:srgbClr val="FFFFFF"/>
        </a:lt1>
        <a:dk2>
          <a:srgbClr val="FFFDE8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DADADA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6">
        <a:dk1>
          <a:srgbClr val="4D4D4D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1369</Words>
  <Application>Microsoft Office PowerPoint</Application>
  <PresentationFormat>On-screen Show (4:3)</PresentationFormat>
  <Paragraphs>328</Paragraphs>
  <Slides>43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wfu</vt:lpstr>
      <vt:lpstr>PowerPoint Presentation</vt:lpstr>
      <vt:lpstr>Edge detection</vt:lpstr>
      <vt:lpstr>Why do we care about edges?</vt:lpstr>
      <vt:lpstr>Origin of Edges</vt:lpstr>
      <vt:lpstr>Origins of edges</vt:lpstr>
      <vt:lpstr>Closeup of edges</vt:lpstr>
      <vt:lpstr>Closeup of edges</vt:lpstr>
      <vt:lpstr>Closeup of edges</vt:lpstr>
      <vt:lpstr>Characterizing edges</vt:lpstr>
      <vt:lpstr>Image gradient</vt:lpstr>
      <vt:lpstr>Finite diﬀerences: example</vt:lpstr>
      <vt:lpstr>Intensity proﬁle</vt:lpstr>
      <vt:lpstr>Eﬀects of noise</vt:lpstr>
      <vt:lpstr>Noise</vt:lpstr>
      <vt:lpstr>Eﬀects of noise</vt:lpstr>
      <vt:lpstr>Eﬀects of noise</vt:lpstr>
      <vt:lpstr>Solution: smooth ﬁrst</vt:lpstr>
      <vt:lpstr>Derivative of Gaussian</vt:lpstr>
      <vt:lpstr>Derivative of Gaussian ﬁlter</vt:lpstr>
      <vt:lpstr>Derivative of Gaussian ﬁlter</vt:lpstr>
      <vt:lpstr>Tradeoﬀ between smoothing and localization</vt:lpstr>
      <vt:lpstr>Implementation issues</vt:lpstr>
      <vt:lpstr>Designing an edge detector</vt:lpstr>
      <vt:lpstr>Canny edge detector</vt:lpstr>
      <vt:lpstr>Example</vt:lpstr>
      <vt:lpstr>1.Noise Reduction </vt:lpstr>
      <vt:lpstr>PowerPoint Presentation</vt:lpstr>
      <vt:lpstr>PowerPoint Presentation</vt:lpstr>
      <vt:lpstr>PowerPoint Presentation</vt:lpstr>
      <vt:lpstr>Before Non-max    Suppression</vt:lpstr>
      <vt:lpstr>After non-max    suppression</vt:lpstr>
      <vt:lpstr>PowerPoint Presentation</vt:lpstr>
      <vt:lpstr>PowerPoint Presentation</vt:lpstr>
      <vt:lpstr>Hysteresis thresholding</vt:lpstr>
      <vt:lpstr>Hysteresis thresholding</vt:lpstr>
      <vt:lpstr>Final Canny Edges</vt:lpstr>
      <vt:lpstr>Canny edge detector</vt:lpstr>
      <vt:lpstr>Eﬀect of  (Gaussian kernel spread/size)</vt:lpstr>
      <vt:lpstr>Non-maximum Suppression</vt:lpstr>
      <vt:lpstr>Linking and Thresholding</vt:lpstr>
      <vt:lpstr>Canny Edge Detection</vt:lpstr>
      <vt:lpstr>Gradients  (e.g. Canny)</vt:lpstr>
      <vt:lpstr>45 years of boundary detection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Sindhu</dc:creator>
  <cp:lastModifiedBy>Sindhu</cp:lastModifiedBy>
  <cp:revision>15</cp:revision>
  <dcterms:created xsi:type="dcterms:W3CDTF">2020-02-04T05:51:35Z</dcterms:created>
  <dcterms:modified xsi:type="dcterms:W3CDTF">2020-02-07T07:34:15Z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2020-02-04T00:00:00Z</vt:filetime>
  </property>
</Properties>
</file>